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386" r:id="rId5"/>
    <p:sldId id="387" r:id="rId6"/>
    <p:sldId id="259" r:id="rId7"/>
    <p:sldId id="270" r:id="rId8"/>
    <p:sldId id="271" r:id="rId9"/>
    <p:sldId id="272" r:id="rId10"/>
    <p:sldId id="260" r:id="rId11"/>
    <p:sldId id="281" r:id="rId12"/>
    <p:sldId id="276" r:id="rId13"/>
    <p:sldId id="278" r:id="rId14"/>
    <p:sldId id="277" r:id="rId15"/>
    <p:sldId id="280" r:id="rId16"/>
    <p:sldId id="279" r:id="rId17"/>
    <p:sldId id="282" r:id="rId18"/>
    <p:sldId id="273" r:id="rId19"/>
    <p:sldId id="283" r:id="rId20"/>
    <p:sldId id="274" r:id="rId21"/>
    <p:sldId id="275" r:id="rId22"/>
    <p:sldId id="284" r:id="rId23"/>
    <p:sldId id="389" r:id="rId24"/>
    <p:sldId id="390"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74CD6EF-B343-40E3-916F-F659B40450F1}">
          <p14:sldIdLst>
            <p14:sldId id="256"/>
            <p14:sldId id="257"/>
          </p14:sldIdLst>
        </p14:section>
        <p14:section name="TSPのQUBOモデル" id="{05DDD937-3422-4514-97EA-A6466402D6B0}">
          <p14:sldIdLst>
            <p14:sldId id="258"/>
            <p14:sldId id="386"/>
            <p14:sldId id="387"/>
            <p14:sldId id="259"/>
            <p14:sldId id="270"/>
            <p14:sldId id="271"/>
            <p14:sldId id="272"/>
          </p14:sldIdLst>
        </p14:section>
        <p14:section name="提案手法" id="{A74DBE17-82A1-4509-A19E-3C0368B9D23B}">
          <p14:sldIdLst>
            <p14:sldId id="260"/>
            <p14:sldId id="281"/>
            <p14:sldId id="276"/>
            <p14:sldId id="278"/>
            <p14:sldId id="277"/>
            <p14:sldId id="280"/>
            <p14:sldId id="279"/>
            <p14:sldId id="282"/>
          </p14:sldIdLst>
        </p14:section>
        <p14:section name="実験" id="{AF1ECB12-28A3-4F3E-A878-093322172E89}">
          <p14:sldIdLst>
            <p14:sldId id="273"/>
            <p14:sldId id="283"/>
            <p14:sldId id="274"/>
            <p14:sldId id="275"/>
            <p14:sldId id="284"/>
            <p14:sldId id="389"/>
            <p14:sldId id="3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6ECC"/>
    <a:srgbClr val="47D45A"/>
    <a:srgbClr val="F2AA84"/>
    <a:srgbClr val="61CBF4"/>
    <a:srgbClr val="156082"/>
    <a:srgbClr val="14B6F1"/>
    <a:srgbClr val="CCD2D8"/>
    <a:srgbClr val="7FD7A7"/>
    <a:srgbClr val="BFBFB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4" autoAdjust="0"/>
    <p:restoredTop sz="94660"/>
  </p:normalViewPr>
  <p:slideViewPr>
    <p:cSldViewPr snapToGrid="0">
      <p:cViewPr>
        <p:scale>
          <a:sx n="100" d="100"/>
          <a:sy n="100" d="100"/>
        </p:scale>
        <p:origin x="72"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5CE0B-8EC2-498B-8266-4712FFFA85A5}" type="datetimeFigureOut">
              <a:rPr lang="zh-CN" altLang="en-US" smtClean="0"/>
              <a:t>2025/1/21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11</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12</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13</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21</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F8C57-446E-DC17-F826-65C509E29C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1D601E-AEDE-20A3-E84A-4C971FEEC0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FF79FDE-BF67-B335-3A40-24A38D7068E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9D545EC-DE0F-BF30-EB43-4013477B97BC}"/>
              </a:ext>
            </a:extLst>
          </p:cNvPr>
          <p:cNvSpPr>
            <a:spLocks noGrp="1"/>
          </p:cNvSpPr>
          <p:nvPr>
            <p:ph type="sldNum" sz="quarter" idx="5"/>
          </p:nvPr>
        </p:nvSpPr>
        <p:spPr/>
        <p:txBody>
          <a:bodyPr/>
          <a:lstStyle/>
          <a:p>
            <a:fld id="{476C188E-02F8-4725-8361-ADEC5C328F80}" type="slidenum">
              <a:rPr lang="zh-CN" altLang="en-US" smtClean="0"/>
              <a:t>22</a:t>
            </a:fld>
            <a:endParaRPr lang="zh-CN" altLang="en-US"/>
          </a:p>
        </p:txBody>
      </p:sp>
    </p:spTree>
    <p:extLst>
      <p:ext uri="{BB962C8B-B14F-4D97-AF65-F5344CB8AC3E}">
        <p14:creationId xmlns:p14="http://schemas.microsoft.com/office/powerpoint/2010/main" val="1515892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5C3E5-3F80-105B-ACE7-19B0DB08D8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5B3D65-F8A0-C30A-8869-58D7EC85D6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433E3F0-FFA8-6A6B-4F4F-0DB7F1046B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60BC3B0-5B24-8240-148B-9E3440BF73B4}"/>
              </a:ext>
            </a:extLst>
          </p:cNvPr>
          <p:cNvSpPr>
            <a:spLocks noGrp="1"/>
          </p:cNvSpPr>
          <p:nvPr>
            <p:ph type="sldNum" sz="quarter" idx="5"/>
          </p:nvPr>
        </p:nvSpPr>
        <p:spPr/>
        <p:txBody>
          <a:bodyPr/>
          <a:lstStyle/>
          <a:p>
            <a:fld id="{476C188E-02F8-4725-8361-ADEC5C328F80}" type="slidenum">
              <a:rPr lang="zh-CN" altLang="en-US" smtClean="0"/>
              <a:t>23</a:t>
            </a:fld>
            <a:endParaRPr lang="zh-CN" altLang="en-US"/>
          </a:p>
        </p:txBody>
      </p:sp>
    </p:spTree>
    <p:extLst>
      <p:ext uri="{BB962C8B-B14F-4D97-AF65-F5344CB8AC3E}">
        <p14:creationId xmlns:p14="http://schemas.microsoft.com/office/powerpoint/2010/main" val="3678483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46D9F-7A26-F5D9-4702-3D5252BBED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5568C6-F14A-19C7-C90A-C51F2BF27F6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C8B080-0B86-CE1D-3C71-1919A44E381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DF9947D-717B-90D3-AA98-4FB99692DD7F}"/>
              </a:ext>
            </a:extLst>
          </p:cNvPr>
          <p:cNvSpPr>
            <a:spLocks noGrp="1"/>
          </p:cNvSpPr>
          <p:nvPr>
            <p:ph type="sldNum" sz="quarter" idx="5"/>
          </p:nvPr>
        </p:nvSpPr>
        <p:spPr/>
        <p:txBody>
          <a:bodyPr/>
          <a:lstStyle/>
          <a:p>
            <a:fld id="{476C188E-02F8-4725-8361-ADEC5C328F80}" type="slidenum">
              <a:rPr lang="zh-CN" altLang="en-US" smtClean="0"/>
              <a:t>24</a:t>
            </a:fld>
            <a:endParaRPr lang="zh-CN" altLang="en-US"/>
          </a:p>
        </p:txBody>
      </p:sp>
    </p:spTree>
    <p:extLst>
      <p:ext uri="{BB962C8B-B14F-4D97-AF65-F5344CB8AC3E}">
        <p14:creationId xmlns:p14="http://schemas.microsoft.com/office/powerpoint/2010/main" val="3196725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2025/1/21</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6.png"/><Relationship Id="rId10" Type="http://schemas.openxmlformats.org/officeDocument/2006/relationships/image" Target="../media/image22.png"/><Relationship Id="rId4" Type="http://schemas.openxmlformats.org/officeDocument/2006/relationships/image" Target="../media/image15.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40.png"/><Relationship Id="rId7" Type="http://schemas.openxmlformats.org/officeDocument/2006/relationships/image" Target="../media/image130.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20.png"/><Relationship Id="rId5" Type="http://schemas.openxmlformats.org/officeDocument/2006/relationships/image" Target="../media/image110.png"/><Relationship Id="rId10" Type="http://schemas.openxmlformats.org/officeDocument/2006/relationships/image" Target="../media/image26.svg"/><Relationship Id="rId4" Type="http://schemas.openxmlformats.org/officeDocument/2006/relationships/image" Target="../media/image100.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60.png"/><Relationship Id="rId7" Type="http://schemas.openxmlformats.org/officeDocument/2006/relationships/image" Target="../media/image200.png"/><Relationship Id="rId2" Type="http://schemas.openxmlformats.org/officeDocument/2006/relationships/image" Target="../media/image150.png"/><Relationship Id="rId1" Type="http://schemas.openxmlformats.org/officeDocument/2006/relationships/slideLayout" Target="../slideLayouts/slideLayout1.xml"/><Relationship Id="rId6" Type="http://schemas.openxmlformats.org/officeDocument/2006/relationships/image" Target="../media/image190.png"/><Relationship Id="rId11" Type="http://schemas.openxmlformats.org/officeDocument/2006/relationships/image" Target="../media/image28.svg"/><Relationship Id="rId5" Type="http://schemas.openxmlformats.org/officeDocument/2006/relationships/image" Target="../media/image181.png"/><Relationship Id="rId10" Type="http://schemas.openxmlformats.org/officeDocument/2006/relationships/image" Target="../media/image27.png"/><Relationship Id="rId4" Type="http://schemas.openxmlformats.org/officeDocument/2006/relationships/image" Target="../media/image170.png"/><Relationship Id="rId9" Type="http://schemas.openxmlformats.org/officeDocument/2006/relationships/image" Target="../media/image220.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0.png"/><Relationship Id="rId1" Type="http://schemas.openxmlformats.org/officeDocument/2006/relationships/slideLayout" Target="../slideLayouts/slideLayout1.xml"/><Relationship Id="rId5" Type="http://schemas.openxmlformats.org/officeDocument/2006/relationships/image" Target="../media/image31.sv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2633994"/>
            <a:ext cx="7880073" cy="2185214"/>
          </a:xfrm>
          <a:prstGeom prst="rect">
            <a:avLst/>
          </a:prstGeom>
          <a:noFill/>
        </p:spPr>
        <p:txBody>
          <a:bodyPr wrap="square">
            <a:spAutoFit/>
          </a:bodyPr>
          <a:lstStyle/>
          <a:p>
            <a:pPr algn="ct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0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0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316926" y="1188253"/>
            <a:ext cx="5829993" cy="1600438"/>
          </a:xfrm>
          <a:prstGeom prst="rect">
            <a:avLst/>
          </a:prstGeom>
          <a:noFill/>
        </p:spPr>
        <p:txBody>
          <a:bodyPr wrap="square">
            <a:spAutoFit/>
          </a:bodyPr>
          <a:lstStyle/>
          <a:p>
            <a:r>
              <a:rPr lang="ja-JP" altLang="en-US" sz="1400" b="1" dirty="0"/>
              <a:t>ボロノイ図</a:t>
            </a:r>
            <a:endParaRPr lang="en-US" altLang="ja-JP" sz="1400" b="1" dirty="0"/>
          </a:p>
          <a:p>
            <a:endParaRPr lang="en-US" altLang="ja-JP" sz="1400" b="1" dirty="0"/>
          </a:p>
          <a:p>
            <a:r>
              <a:rPr lang="ja-JP" altLang="en-US" sz="1400" dirty="0"/>
              <a:t>平面上で任意に配置された複数の母点に対して、どの母点に最も近いかによって平面上の座標空間を分割することで作成される図のこと</a:t>
            </a:r>
            <a:endParaRPr lang="en-US" altLang="ja-JP" sz="1400" dirty="0"/>
          </a:p>
          <a:p>
            <a:endParaRPr lang="en-US" altLang="zh-CN" sz="1400" dirty="0"/>
          </a:p>
          <a:p>
            <a:r>
              <a:rPr lang="ja-JP" altLang="en-US" sz="1400" dirty="0"/>
              <a:t>例：</a:t>
            </a:r>
            <a:endParaRPr lang="en-US" altLang="ja-JP" sz="1400" dirty="0"/>
          </a:p>
          <a:p>
            <a:r>
              <a:rPr lang="ja-JP" altLang="en-US" sz="1400" dirty="0"/>
              <a:t>ある</a:t>
            </a:r>
            <a:r>
              <a:rPr lang="en-US" altLang="ja-JP" sz="1400" dirty="0"/>
              <a:t>TSP</a:t>
            </a:r>
            <a:r>
              <a:rPr lang="ja-JP" altLang="en-US" sz="1400" dirty="0"/>
              <a:t>インスタンス</a:t>
            </a:r>
            <a:r>
              <a:rPr lang="en-US" altLang="ja-JP" sz="1400" dirty="0"/>
              <a:t>(40)</a:t>
            </a:r>
            <a:r>
              <a:rPr lang="ja-JP" altLang="en-US" sz="1400" dirty="0"/>
              <a:t>に基づいて生成されたボロノイ図の一部分</a:t>
            </a:r>
            <a:endParaRPr lang="zh-CN" altLang="en-US" sz="14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46043" y="3127166"/>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dirty="0"/>
                <a:t>母点</a:t>
              </a:r>
              <a:endParaRPr lang="zh-CN" altLang="en-US" sz="1200"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dirty="0"/>
                <a:t>ボロノイ辺</a:t>
              </a:r>
              <a:endParaRPr lang="zh-CN" altLang="en-US" sz="1200"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dirty="0"/>
                <a:t>ボロノイ頂点</a:t>
              </a:r>
              <a:endParaRPr lang="zh-CN" altLang="en-US" sz="1200"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dirty="0"/>
                <a:t>ボロノイ領域</a:t>
              </a:r>
              <a:endParaRPr lang="zh-CN" altLang="en-US" sz="1200"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67120" y="1076069"/>
            <a:ext cx="5829993" cy="1815882"/>
          </a:xfrm>
          <a:prstGeom prst="rect">
            <a:avLst/>
          </a:prstGeom>
          <a:noFill/>
        </p:spPr>
        <p:txBody>
          <a:bodyPr wrap="square">
            <a:spAutoFit/>
          </a:bodyPr>
          <a:lstStyle/>
          <a:p>
            <a:r>
              <a:rPr lang="ja-JP" altLang="en-US" sz="1400" b="1" dirty="0"/>
              <a:t>ドロネー三角形分割</a:t>
            </a:r>
            <a:endParaRPr lang="en-US" altLang="ja-JP" sz="1400" b="1" dirty="0"/>
          </a:p>
          <a:p>
            <a:endParaRPr lang="en-US" altLang="ja-JP" sz="1400" b="1" dirty="0"/>
          </a:p>
          <a:p>
            <a:r>
              <a:rPr lang="ja-JP" altLang="en-US" sz="1400" dirty="0"/>
              <a:t>ドロネー三角形分割とボロノイ図は双対である</a:t>
            </a:r>
            <a:endParaRPr lang="en-US" altLang="ja-JP" sz="1400" dirty="0"/>
          </a:p>
          <a:p>
            <a:r>
              <a:rPr lang="ja-JP" altLang="en-US" sz="1400" dirty="0"/>
              <a:t>ボロノイ図で隣接する二つの領域に属する母点をつなぐとドロネー三角分割になる</a:t>
            </a:r>
            <a:endParaRPr lang="en-US" altLang="ja-JP" sz="1400" dirty="0"/>
          </a:p>
          <a:p>
            <a:endParaRPr lang="en-US" altLang="ja-JP" sz="1400" dirty="0"/>
          </a:p>
          <a:p>
            <a:r>
              <a:rPr lang="ja-JP" altLang="en-US" sz="1400" dirty="0"/>
              <a:t>例：</a:t>
            </a:r>
            <a:endParaRPr lang="en-US" altLang="ja-JP" sz="1400" dirty="0"/>
          </a:p>
          <a:p>
            <a:r>
              <a:rPr lang="ja-JP" altLang="en-US" sz="1400" dirty="0"/>
              <a:t>左側のボロノイ図から得られたドロネー三角形分割の一部分</a:t>
            </a:r>
            <a:endParaRPr lang="en-US" altLang="ja-JP" sz="14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78808" y="2919036"/>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77208" y="5442100"/>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最適巡回路が必ずしもドロネー三角形分割に含まれるわけではない</a:t>
            </a:r>
            <a:r>
              <a:rPr lang="ja-JP" altLang="en-US" sz="1400" dirty="0"/>
              <a:t> </a:t>
            </a:r>
            <a:r>
              <a:rPr lang="en-US" altLang="ja-JP" sz="1400"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0" y="6246882"/>
            <a:ext cx="4959602" cy="600164"/>
          </a:xfrm>
          <a:prstGeom prst="rect">
            <a:avLst/>
          </a:prstGeom>
          <a:noFill/>
        </p:spPr>
        <p:txBody>
          <a:bodyPr wrap="square">
            <a:spAutoFit/>
          </a:bodyPr>
          <a:lstStyle/>
          <a:p>
            <a:r>
              <a:rPr lang="en-US" altLang="zh-CN" sz="1100" dirty="0"/>
              <a:t>[1] </a:t>
            </a:r>
            <a:r>
              <a:rPr lang="en-US" altLang="zh-CN" sz="1100" dirty="0" err="1"/>
              <a:t>Dillencourt</a:t>
            </a:r>
            <a:r>
              <a:rPr lang="en-US" altLang="zh-CN" sz="1100" dirty="0"/>
              <a:t>, Michael B. "Traveling salesman cycles are not always subgraphs of Delaunay triangulations or of minimum weight triangulations." Information Processing Letters 24.5 (1987): 339-342.</a:t>
            </a:r>
            <a:endParaRPr lang="zh-CN" altLang="en-US" sz="1100" dirty="0"/>
          </a:p>
        </p:txBody>
      </p:sp>
    </p:spTree>
    <p:extLst>
      <p:ext uri="{BB962C8B-B14F-4D97-AF65-F5344CB8AC3E}">
        <p14:creationId xmlns:p14="http://schemas.microsoft.com/office/powerpoint/2010/main" val="1713641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452355" y="1692549"/>
            <a:ext cx="3504486" cy="3077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ドロネー三角形分割</a:t>
            </a:r>
            <a:r>
              <a:rPr lang="ja-JP" altLang="en-US" sz="1400" dirty="0"/>
              <a:t>自身（</a:t>
            </a:r>
            <a:r>
              <a:rPr lang="en-US" altLang="ja-JP" sz="1400" dirty="0"/>
              <a:t>Delaunay</a:t>
            </a:r>
            <a:r>
              <a:rPr lang="ja-JP" altLang="en-US" sz="1400" dirty="0"/>
              <a:t>）</a:t>
            </a:r>
            <a:endParaRPr lang="en-US" altLang="ja-JP" sz="1400"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301086" y="5317840"/>
            <a:ext cx="5570756" cy="307777"/>
          </a:xfrm>
          <a:prstGeom prst="rect">
            <a:avLst/>
          </a:prstGeom>
          <a:noFill/>
        </p:spPr>
        <p:txBody>
          <a:bodyPr wrap="none" rtlCol="0">
            <a:spAutoFit/>
          </a:bodyPr>
          <a:lstStyle/>
          <a:p>
            <a:r>
              <a:rPr lang="ja-JP" altLang="en-US" sz="1400" dirty="0"/>
              <a:t>三角形分割図には最適巡回路が含まれないインスタンスが多数ある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673676" y="1551786"/>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16</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746839" y="5210119"/>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053" y="2899337"/>
            <a:ext cx="2918702" cy="2189027"/>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6024550" y="2343326"/>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13" name="文本框 12">
            <a:extLst>
              <a:ext uri="{FF2B5EF4-FFF2-40B4-BE49-F238E27FC236}">
                <a16:creationId xmlns:a16="http://schemas.microsoft.com/office/drawing/2014/main" id="{6C82B296-A95E-6B8A-B22E-1963BF142EE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76" y="2752772"/>
            <a:ext cx="3134887" cy="2351165"/>
          </a:xfrm>
          <a:prstGeom prst="rect">
            <a:avLst/>
          </a:prstGeom>
        </p:spPr>
      </p:pic>
      <p:grpSp>
        <p:nvGrpSpPr>
          <p:cNvPr id="50" name="组合 49">
            <a:extLst>
              <a:ext uri="{FF2B5EF4-FFF2-40B4-BE49-F238E27FC236}">
                <a16:creationId xmlns:a16="http://schemas.microsoft.com/office/drawing/2014/main" id="{512B56E2-12E8-5661-683E-A2446DC97231}"/>
              </a:ext>
            </a:extLst>
          </p:cNvPr>
          <p:cNvGrpSpPr/>
          <p:nvPr/>
        </p:nvGrpSpPr>
        <p:grpSpPr>
          <a:xfrm>
            <a:off x="1116602" y="2119401"/>
            <a:ext cx="3211741" cy="2810274"/>
            <a:chOff x="1237672" y="0"/>
            <a:chExt cx="8323289" cy="6770255"/>
          </a:xfrm>
        </p:grpSpPr>
        <p:grpSp>
          <p:nvGrpSpPr>
            <p:cNvPr id="4" name="组合 3">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9" name="任意多边形: 形状 8">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5890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532068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543081" y="316739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298692" y="4759570"/>
            <a:ext cx="4852610" cy="307777"/>
          </a:xfrm>
          <a:prstGeom prst="rect">
            <a:avLst/>
          </a:prstGeom>
          <a:noFill/>
        </p:spPr>
        <p:txBody>
          <a:bodyPr wrap="none" rtlCol="0">
            <a:spAutoFit/>
          </a:bodyPr>
          <a:lstStyle/>
          <a:p>
            <a:r>
              <a:rPr lang="ja-JP" altLang="en-US" sz="1400" dirty="0"/>
              <a:t>これで、まだ最適巡回路が含まれないインスタンスがある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707086" y="1175373"/>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97</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7000437" y="6004152"/>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2509020" cy="307777"/>
          </a:xfrm>
          <a:prstGeom prst="rect">
            <a:avLst/>
          </a:prstGeom>
          <a:noFill/>
        </p:spPr>
        <p:txBody>
          <a:bodyPr wrap="none" rtlCol="0">
            <a:spAutoFit/>
          </a:bodyPr>
          <a:lstStyle/>
          <a:p>
            <a:r>
              <a:rPr lang="ja-JP" altLang="en-US" sz="1400" b="1" dirty="0">
                <a:solidFill>
                  <a:srgbClr val="FF0000"/>
                </a:solidFill>
              </a:rPr>
              <a:t>ドロネー三角形分割</a:t>
            </a:r>
            <a:r>
              <a:rPr lang="ja-JP" altLang="en-US" sz="1400" dirty="0"/>
              <a:t> </a:t>
            </a:r>
            <a:r>
              <a:rPr lang="en-US" altLang="ja-JP" sz="1400" dirty="0"/>
              <a:t>+</a:t>
            </a:r>
            <a:r>
              <a:rPr lang="ja-JP" altLang="en-US" sz="1400" b="1" dirty="0">
                <a:solidFill>
                  <a:srgbClr val="00B050"/>
                </a:solidFill>
              </a:rPr>
              <a:t>隣の隣</a:t>
            </a:r>
            <a:endParaRPr lang="zh-CN" altLang="en-US" sz="1400"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grpSp>
        <p:nvGrpSpPr>
          <p:cNvPr id="91" name="组合 90">
            <a:extLst>
              <a:ext uri="{FF2B5EF4-FFF2-40B4-BE49-F238E27FC236}">
                <a16:creationId xmlns:a16="http://schemas.microsoft.com/office/drawing/2014/main" id="{CC4F9591-50B8-4F9D-47EA-F2693D7B3209}"/>
              </a:ext>
            </a:extLst>
          </p:cNvPr>
          <p:cNvGrpSpPr/>
          <p:nvPr/>
        </p:nvGrpSpPr>
        <p:grpSpPr>
          <a:xfrm>
            <a:off x="2951643" y="2295251"/>
            <a:ext cx="2451037" cy="2144658"/>
            <a:chOff x="1237672" y="0"/>
            <a:chExt cx="8323289" cy="6770255"/>
          </a:xfrm>
        </p:grpSpPr>
        <p:grpSp>
          <p:nvGrpSpPr>
            <p:cNvPr id="4" name="组合 3">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5" name="组合 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28" name="图片 27"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9" name="任意多边形: 形状 28">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形状 8">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2" name="组合 91">
            <a:extLst>
              <a:ext uri="{FF2B5EF4-FFF2-40B4-BE49-F238E27FC236}">
                <a16:creationId xmlns:a16="http://schemas.microsoft.com/office/drawing/2014/main" id="{4A2BFAA6-15D8-E766-8E33-F9D5E020F36E}"/>
              </a:ext>
            </a:extLst>
          </p:cNvPr>
          <p:cNvGrpSpPr/>
          <p:nvPr/>
        </p:nvGrpSpPr>
        <p:grpSpPr>
          <a:xfrm>
            <a:off x="178575" y="2295251"/>
            <a:ext cx="2328423" cy="2037371"/>
            <a:chOff x="1237672" y="0"/>
            <a:chExt cx="8323289" cy="6770255"/>
          </a:xfrm>
        </p:grpSpPr>
        <p:grpSp>
          <p:nvGrpSpPr>
            <p:cNvPr id="93" name="组合 92">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03" name="图片 102"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04" name="任意多边形: 形状 103">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4" name="直接连接符 93">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直接连接符 100">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直接连接符 101">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4084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343692" y="1461624"/>
            <a:ext cx="5679760" cy="95410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F0"/>
                </a:solidFill>
              </a:rPr>
              <a:t>隣の隣の隣</a:t>
            </a:r>
            <a:r>
              <a:rPr lang="ja-JP" altLang="en-US" sz="1400" dirty="0"/>
              <a:t>　のボロノイ領域と繋ぐ</a:t>
            </a:r>
            <a:endParaRPr lang="en-US" altLang="ja-JP" sz="1400" dirty="0"/>
          </a:p>
          <a:p>
            <a:pPr marL="285750" indent="-285750">
              <a:buFont typeface="Arial" panose="020B0604020202020204" pitchFamily="34" charset="0"/>
              <a:buChar char="•"/>
            </a:pP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01" name="文本框 600">
            <a:extLst>
              <a:ext uri="{FF2B5EF4-FFF2-40B4-BE49-F238E27FC236}">
                <a16:creationId xmlns:a16="http://schemas.microsoft.com/office/drawing/2014/main" id="{BC6543FB-CF00-65DB-C0D7-D343636DB084}"/>
              </a:ext>
            </a:extLst>
          </p:cNvPr>
          <p:cNvSpPr txBox="1"/>
          <p:nvPr/>
        </p:nvSpPr>
        <p:spPr>
          <a:xfrm>
            <a:off x="6243904" y="1377178"/>
            <a:ext cx="6545864" cy="523220"/>
          </a:xfrm>
          <a:prstGeom prst="rect">
            <a:avLst/>
          </a:prstGeom>
          <a:noFill/>
        </p:spPr>
        <p:txBody>
          <a:bodyPr wrap="square" rtlCol="0">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a:p>
            <a:r>
              <a:rPr lang="ja-JP" altLang="en-US" sz="1400" dirty="0"/>
              <a:t>これで、実験用全部のインスタンスはグラフに最適巡回路が含まれる</a:t>
            </a:r>
            <a:endParaRPr lang="en-US" altLang="ja-JP" sz="14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673083" y="6268879"/>
            <a:ext cx="1365971" cy="307777"/>
          </a:xfrm>
          <a:prstGeom prst="rect">
            <a:avLst/>
          </a:prstGeom>
          <a:noFill/>
        </p:spPr>
        <p:txBody>
          <a:bodyPr wrap="square">
            <a:spAutoFit/>
          </a:bodyPr>
          <a:lstStyle/>
          <a:p>
            <a:r>
              <a:rPr lang="ja-JP" altLang="en-US" sz="1400" b="1" dirty="0">
                <a:solidFill>
                  <a:srgbClr val="FF0000"/>
                </a:solidFill>
              </a:rPr>
              <a:t>三角形分割 </a:t>
            </a:r>
            <a:endParaRPr lang="zh-CN" altLang="en-US" sz="14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341731" y="6283290"/>
            <a:ext cx="2021736"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endParaRPr lang="zh-CN" altLang="en-US" sz="14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11457" y="6282568"/>
            <a:ext cx="3343564"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616663" y="5523903"/>
            <a:ext cx="1237839" cy="369332"/>
          </a:xfrm>
          <a:prstGeom prst="rect">
            <a:avLst/>
          </a:prstGeom>
          <a:noFill/>
        </p:spPr>
        <p:txBody>
          <a:bodyPr wrap="none" rtlCol="0">
            <a:spAutoFit/>
          </a:bodyPr>
          <a:lstStyle/>
          <a:p>
            <a:r>
              <a:rPr lang="en-US" altLang="ja-JP" b="1" dirty="0"/>
              <a:t>N</a:t>
            </a:r>
            <a:r>
              <a:rPr lang="en-US" altLang="zh-CN" b="1" dirty="0"/>
              <a:t>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2"/>
            <a:ext cx="2847818" cy="203154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272447"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a:t>Nei</a:t>
            </a:r>
            <a:r>
              <a:rPr lang="ja-JP" altLang="en-US" sz="1800" b="1" dirty="0"/>
              <a:t>方法</a:t>
            </a:r>
            <a:endParaRPr lang="en-US" altLang="ja-JP" sz="1800" b="1" dirty="0"/>
          </a:p>
        </p:txBody>
      </p:sp>
      <p:grpSp>
        <p:nvGrpSpPr>
          <p:cNvPr id="5" name="组合 4">
            <a:extLst>
              <a:ext uri="{FF2B5EF4-FFF2-40B4-BE49-F238E27FC236}">
                <a16:creationId xmlns:a16="http://schemas.microsoft.com/office/drawing/2014/main" id="{CEE9B4F1-F8EC-E573-4755-5A70E319D46C}"/>
              </a:ext>
            </a:extLst>
          </p:cNvPr>
          <p:cNvGrpSpPr/>
          <p:nvPr/>
        </p:nvGrpSpPr>
        <p:grpSpPr>
          <a:xfrm>
            <a:off x="6117046" y="2264577"/>
            <a:ext cx="2512487" cy="2043684"/>
            <a:chOff x="1237672" y="0"/>
            <a:chExt cx="8323289" cy="6770255"/>
          </a:xfrm>
        </p:grpSpPr>
        <p:grpSp>
          <p:nvGrpSpPr>
            <p:cNvPr id="12" name="组合 11">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41" name="组合 40">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450" name="图片 449"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51" name="任意多边形: 形状 450">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2" name="组合 451">
            <a:extLst>
              <a:ext uri="{FF2B5EF4-FFF2-40B4-BE49-F238E27FC236}">
                <a16:creationId xmlns:a16="http://schemas.microsoft.com/office/drawing/2014/main" id="{57E8AE3A-4ED5-DE1D-9967-AE2216D7329A}"/>
              </a:ext>
            </a:extLst>
          </p:cNvPr>
          <p:cNvGrpSpPr/>
          <p:nvPr/>
        </p:nvGrpSpPr>
        <p:grpSpPr>
          <a:xfrm>
            <a:off x="3286584" y="2341624"/>
            <a:ext cx="2451037" cy="2144658"/>
            <a:chOff x="1237672" y="0"/>
            <a:chExt cx="8323289" cy="6770255"/>
          </a:xfrm>
        </p:grpSpPr>
        <p:grpSp>
          <p:nvGrpSpPr>
            <p:cNvPr id="453" name="组合 452">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0" name="组合 469">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487" name="图片 486"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88" name="任意多边形: 形状 487">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1" name="任意多边形: 形状 470">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4" name="直接连接符 453">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5" name="直接连接符 454">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6" name="直接连接符 455">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7" name="直接连接符 456">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9" name="直接连接符 458">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0" name="直接连接符 459">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1" name="直接连接符 460">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直接连接符 461">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3" name="直接连接符 462">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5" name="直接连接符 464">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6" name="直接连接符 465">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8" name="直接连接符 467">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9" name="直接连接符 468">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9" name="组合 488">
            <a:extLst>
              <a:ext uri="{FF2B5EF4-FFF2-40B4-BE49-F238E27FC236}">
                <a16:creationId xmlns:a16="http://schemas.microsoft.com/office/drawing/2014/main" id="{6EE6A7F5-BBC1-1032-D5F5-E9D34F24A358}"/>
              </a:ext>
            </a:extLst>
          </p:cNvPr>
          <p:cNvGrpSpPr/>
          <p:nvPr/>
        </p:nvGrpSpPr>
        <p:grpSpPr>
          <a:xfrm>
            <a:off x="367486" y="2409643"/>
            <a:ext cx="2451037" cy="2144658"/>
            <a:chOff x="1237672" y="0"/>
            <a:chExt cx="8323289" cy="6770255"/>
          </a:xfrm>
        </p:grpSpPr>
        <p:grpSp>
          <p:nvGrpSpPr>
            <p:cNvPr id="490" name="组合 489">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69" name="图片 6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70" name="任意多边形: 形状 6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1" name="直接连接符 490">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3" name="直接连接符 492">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74301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5685399" y="1730519"/>
            <a:ext cx="2315601" cy="307777"/>
          </a:xfrm>
          <a:prstGeom prst="rect">
            <a:avLst/>
          </a:prstGeom>
          <a:noFill/>
        </p:spPr>
        <p:txBody>
          <a:bodyPr wrap="square" rtlCol="0">
            <a:spAutoFit/>
          </a:bodyPr>
          <a:lstStyle/>
          <a:p>
            <a:pPr algn="ctr"/>
            <a:r>
              <a:rPr lang="ja-JP" altLang="en-US" sz="1400" dirty="0"/>
              <a:t>町</a:t>
            </a:r>
            <a:r>
              <a:rPr lang="en-US" altLang="ja-JP" sz="1400" dirty="0"/>
              <a:t>40</a:t>
            </a:r>
            <a:r>
              <a:rPr lang="ja-JP" altLang="en-US" sz="1400" dirty="0"/>
              <a:t>個あるインスタンス</a:t>
            </a:r>
            <a:endParaRPr lang="zh-CN" altLang="en-US" sz="1400"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6855768" y="5857724"/>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344331" y="5014856"/>
            <a:ext cx="1549027" cy="1151371"/>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594572" y="6244687"/>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037590" y="5202662"/>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91" name="文本框 90">
            <a:extLst>
              <a:ext uri="{FF2B5EF4-FFF2-40B4-BE49-F238E27FC236}">
                <a16:creationId xmlns:a16="http://schemas.microsoft.com/office/drawing/2014/main" id="{B64D04CC-D277-6764-207D-C0DF1C1E4C99}"/>
              </a:ext>
            </a:extLst>
          </p:cNvPr>
          <p:cNvSpPr txBox="1"/>
          <p:nvPr/>
        </p:nvSpPr>
        <p:spPr>
          <a:xfrm>
            <a:off x="-635430" y="6511597"/>
            <a:ext cx="6096000" cy="307777"/>
          </a:xfrm>
          <a:prstGeom prst="rect">
            <a:avLst/>
          </a:prstGeom>
          <a:noFill/>
        </p:spPr>
        <p:txBody>
          <a:bodyPr wrap="square">
            <a:spAutoFit/>
          </a:bodyPr>
          <a:lstStyle/>
          <a:p>
            <a:pPr algn="ctr"/>
            <a:r>
              <a:rPr lang="ja-JP" altLang="en-US" sz="1400" dirty="0"/>
              <a:t>最適巡回路含まれないインスタンスがある</a:t>
            </a:r>
            <a:endParaRPr lang="zh-CN" altLang="en-US" sz="1400"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737167" y="2347676"/>
            <a:ext cx="1702710"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endParaRPr lang="zh-CN" altLang="en-US" sz="1400" dirty="0"/>
          </a:p>
        </p:txBody>
      </p:sp>
      <p:sp>
        <p:nvSpPr>
          <p:cNvPr id="32" name="文本框 31">
            <a:extLst>
              <a:ext uri="{FF2B5EF4-FFF2-40B4-BE49-F238E27FC236}">
                <a16:creationId xmlns:a16="http://schemas.microsoft.com/office/drawing/2014/main" id="{188E05F1-7C49-E295-E007-C403B45556CA}"/>
              </a:ext>
            </a:extLst>
          </p:cNvPr>
          <p:cNvSpPr txBox="1"/>
          <p:nvPr/>
        </p:nvSpPr>
        <p:spPr>
          <a:xfrm>
            <a:off x="2989929" y="6223270"/>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grpSp>
        <p:nvGrpSpPr>
          <p:cNvPr id="67" name="组合 66">
            <a:extLst>
              <a:ext uri="{FF2B5EF4-FFF2-40B4-BE49-F238E27FC236}">
                <a16:creationId xmlns:a16="http://schemas.microsoft.com/office/drawing/2014/main" id="{8E1260E7-ED74-4D1F-6480-FBFA9A5E96C0}"/>
              </a:ext>
            </a:extLst>
          </p:cNvPr>
          <p:cNvGrpSpPr/>
          <p:nvPr/>
        </p:nvGrpSpPr>
        <p:grpSpPr>
          <a:xfrm>
            <a:off x="405728" y="1672145"/>
            <a:ext cx="3603078" cy="2965365"/>
            <a:chOff x="684131" y="1237268"/>
            <a:chExt cx="5326144" cy="4383464"/>
          </a:xfrm>
        </p:grpSpPr>
        <p:grpSp>
          <p:nvGrpSpPr>
            <p:cNvPr id="72" name="组合 71">
              <a:extLst>
                <a:ext uri="{FF2B5EF4-FFF2-40B4-BE49-F238E27FC236}">
                  <a16:creationId xmlns:a16="http://schemas.microsoft.com/office/drawing/2014/main" id="{0D7B8526-C01A-3A1C-F293-DEC78DEE3938}"/>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34C40D5D-C9CC-5578-70A1-25EA86993B2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2" name="直接连接符 91">
                <a:extLst>
                  <a:ext uri="{FF2B5EF4-FFF2-40B4-BE49-F238E27FC236}">
                    <a16:creationId xmlns:a16="http://schemas.microsoft.com/office/drawing/2014/main" id="{B5979026-2BC7-9402-68BD-7915BFC19E3C}"/>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3" name="椭圆 92">
                <a:extLst>
                  <a:ext uri="{FF2B5EF4-FFF2-40B4-BE49-F238E27FC236}">
                    <a16:creationId xmlns:a16="http://schemas.microsoft.com/office/drawing/2014/main" id="{7701E4B3-6349-B444-1D48-820212DA7350}"/>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7DC455B-BC30-A557-0F6A-6AC9CA5650F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33B62A4C-7DBC-B16F-D293-DC91231FCD9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FA576D38-9341-2AF7-6C92-9E5385A6B8C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0F6E92-2D28-03BF-69FC-5197AB2FA34A}"/>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82EE0D32-4FF4-2F09-FFD3-0068317873A6}"/>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76CEEEF-CC83-699E-8162-13EED9F0F7F4}"/>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椭圆 99">
                <a:extLst>
                  <a:ext uri="{FF2B5EF4-FFF2-40B4-BE49-F238E27FC236}">
                    <a16:creationId xmlns:a16="http://schemas.microsoft.com/office/drawing/2014/main" id="{692B4673-3D78-DBB2-B291-54143A17A8B1}"/>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D49604A-2467-4D29-12ED-52FC7EFD919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544962FF-A4CA-E70E-4D03-AFDC9332FB1A}"/>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3" name="直接连接符 72">
              <a:extLst>
                <a:ext uri="{FF2B5EF4-FFF2-40B4-BE49-F238E27FC236}">
                  <a16:creationId xmlns:a16="http://schemas.microsoft.com/office/drawing/2014/main" id="{BFD90058-FF72-CBB7-129A-B50D87B17A0D}"/>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组合 4">
            <a:extLst>
              <a:ext uri="{FF2B5EF4-FFF2-40B4-BE49-F238E27FC236}">
                <a16:creationId xmlns:a16="http://schemas.microsoft.com/office/drawing/2014/main" id="{268C50B0-A65C-AFD5-DA87-ADD21411016E}"/>
              </a:ext>
            </a:extLst>
          </p:cNvPr>
          <p:cNvGrpSpPr/>
          <p:nvPr/>
        </p:nvGrpSpPr>
        <p:grpSpPr>
          <a:xfrm>
            <a:off x="2539283" y="4952945"/>
            <a:ext cx="1637946" cy="1348044"/>
            <a:chOff x="684131" y="1237268"/>
            <a:chExt cx="5326144" cy="4383464"/>
          </a:xfrm>
        </p:grpSpPr>
        <p:grpSp>
          <p:nvGrpSpPr>
            <p:cNvPr id="8" name="组合 7">
              <a:extLst>
                <a:ext uri="{FF2B5EF4-FFF2-40B4-BE49-F238E27FC236}">
                  <a16:creationId xmlns:a16="http://schemas.microsoft.com/office/drawing/2014/main" id="{85FC6820-3D07-FF53-5BCA-18B75585C80B}"/>
                </a:ext>
              </a:extLst>
            </p:cNvPr>
            <p:cNvGrpSpPr/>
            <p:nvPr/>
          </p:nvGrpSpPr>
          <p:grpSpPr>
            <a:xfrm>
              <a:off x="684131" y="1237268"/>
              <a:ext cx="5326144" cy="4383464"/>
              <a:chOff x="2620652" y="1197204"/>
              <a:chExt cx="5326144" cy="4383464"/>
            </a:xfrm>
          </p:grpSpPr>
          <p:pic>
            <p:nvPicPr>
              <p:cNvPr id="11" name="图片 10" descr="图表, 雷达图&#10;&#10;描述已自动生成">
                <a:extLst>
                  <a:ext uri="{FF2B5EF4-FFF2-40B4-BE49-F238E27FC236}">
                    <a16:creationId xmlns:a16="http://schemas.microsoft.com/office/drawing/2014/main" id="{E29975EB-F0E2-B071-9FE2-6C6A6D16387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 name="直接连接符 11">
                <a:extLst>
                  <a:ext uri="{FF2B5EF4-FFF2-40B4-BE49-F238E27FC236}">
                    <a16:creationId xmlns:a16="http://schemas.microsoft.com/office/drawing/2014/main" id="{8026B0B9-7689-DAF1-2525-A0FD13F26573}"/>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椭圆 14">
                <a:extLst>
                  <a:ext uri="{FF2B5EF4-FFF2-40B4-BE49-F238E27FC236}">
                    <a16:creationId xmlns:a16="http://schemas.microsoft.com/office/drawing/2014/main" id="{85189A95-0D76-F53F-69DB-2E294A8D317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0CC58D3-165F-A8D0-5AA8-A8F3B66B962D}"/>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0587C440-A392-4E13-0F4C-134CA5F28876}"/>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4" name="椭圆 23">
                <a:extLst>
                  <a:ext uri="{FF2B5EF4-FFF2-40B4-BE49-F238E27FC236}">
                    <a16:creationId xmlns:a16="http://schemas.microsoft.com/office/drawing/2014/main" id="{2A2B0412-645D-4B92-7ED0-58455303EC2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5FA6961E-8220-3F0B-94E6-ABD837FC060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a:extLst>
                  <a:ext uri="{FF2B5EF4-FFF2-40B4-BE49-F238E27FC236}">
                    <a16:creationId xmlns:a16="http://schemas.microsoft.com/office/drawing/2014/main" id="{E56BBC7D-EF62-86B7-7F0A-E559B18FB10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66F3D7D5-AA75-5D53-914B-3CCDCE2B7CA6}"/>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椭圆 39">
                <a:extLst>
                  <a:ext uri="{FF2B5EF4-FFF2-40B4-BE49-F238E27FC236}">
                    <a16:creationId xmlns:a16="http://schemas.microsoft.com/office/drawing/2014/main" id="{7A9F3B4E-6ED0-A137-5491-220BA432AE3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D9B73D3-D07F-273E-1E0E-DDA3DA37312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a:extLst>
                  <a:ext uri="{FF2B5EF4-FFF2-40B4-BE49-F238E27FC236}">
                    <a16:creationId xmlns:a16="http://schemas.microsoft.com/office/drawing/2014/main" id="{9BF9702F-A8C6-7FF3-1509-83265A2E614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 name="直接连接符 9">
              <a:extLst>
                <a:ext uri="{FF2B5EF4-FFF2-40B4-BE49-F238E27FC236}">
                  <a16:creationId xmlns:a16="http://schemas.microsoft.com/office/drawing/2014/main" id="{816911F6-EBB2-1B93-9468-09DF48F0399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8501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312781"/>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062619" y="126360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37030" y="5046873"/>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658374" y="620134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116897" y="525563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269401" y="524203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6" name="文本框 25">
            <a:extLst>
              <a:ext uri="{FF2B5EF4-FFF2-40B4-BE49-F238E27FC236}">
                <a16:creationId xmlns:a16="http://schemas.microsoft.com/office/drawing/2014/main" id="{8F31ADA6-A8AD-2143-ACDE-B5A2164DE9E9}"/>
              </a:ext>
            </a:extLst>
          </p:cNvPr>
          <p:cNvSpPr txBox="1"/>
          <p:nvPr/>
        </p:nvSpPr>
        <p:spPr>
          <a:xfrm>
            <a:off x="-94980" y="6497788"/>
            <a:ext cx="6096000" cy="307777"/>
          </a:xfrm>
          <a:prstGeom prst="rect">
            <a:avLst/>
          </a:prstGeom>
          <a:noFill/>
        </p:spPr>
        <p:txBody>
          <a:bodyPr wrap="square">
            <a:spAutoFit/>
          </a:bodyPr>
          <a:lstStyle/>
          <a:p>
            <a:pPr algn="ctr"/>
            <a:r>
              <a:rPr lang="ja-JP" altLang="en-US" sz="1400"/>
              <a:t>また最適巡回路含まれないインスタンスがある</a:t>
            </a:r>
            <a:endParaRPr lang="zh-CN" altLang="en-US" sz="1400"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8114361" y="1126377"/>
            <a:ext cx="2169184"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51</a:t>
            </a:r>
            <a:r>
              <a:rPr lang="ja-JP" altLang="en-US" sz="1400" dirty="0"/>
              <a:t>個あるインスタンス</a:t>
            </a:r>
            <a:endParaRPr lang="zh-CN" altLang="en-US" sz="14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809303" y="6334780"/>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8359188" y="1649597"/>
            <a:ext cx="2327881"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r>
              <a:rPr lang="ja-JP" altLang="en-US" sz="1400" b="1" dirty="0">
                <a:solidFill>
                  <a:srgbClr val="FF0000"/>
                </a:solidFill>
              </a:rPr>
              <a:t> </a:t>
            </a:r>
            <a:r>
              <a:rPr lang="en-US" altLang="ja-JP" sz="1400" b="1" dirty="0"/>
              <a:t>+</a:t>
            </a:r>
            <a:r>
              <a:rPr lang="en-US" altLang="ja-JP" sz="1400" b="1" dirty="0">
                <a:solidFill>
                  <a:srgbClr val="FF0000"/>
                </a:solidFill>
              </a:rPr>
              <a:t> </a:t>
            </a:r>
            <a:r>
              <a:rPr lang="en-US" altLang="ja-JP" sz="1400" b="1" dirty="0">
                <a:solidFill>
                  <a:srgbClr val="00B050"/>
                </a:solidFill>
              </a:rPr>
              <a:t>Seg2</a:t>
            </a:r>
            <a:endParaRPr lang="zh-CN" altLang="en-US" sz="1400"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7955558" y="4156443"/>
            <a:ext cx="1082348" cy="307777"/>
          </a:xfrm>
          <a:prstGeom prst="rect">
            <a:avLst/>
          </a:prstGeom>
          <a:noFill/>
        </p:spPr>
        <p:txBody>
          <a:bodyPr wrap="none" rtlCol="0">
            <a:spAutoFit/>
          </a:bodyPr>
          <a:lstStyle/>
          <a:p>
            <a:r>
              <a:rPr lang="ja-JP" altLang="en-US" sz="1400" dirty="0"/>
              <a:t>最適巡回路</a:t>
            </a:r>
            <a:endParaRPr lang="zh-CN" altLang="en-US" sz="1400" dirty="0"/>
          </a:p>
        </p:txBody>
      </p:sp>
      <p:sp>
        <p:nvSpPr>
          <p:cNvPr id="42" name="文本框 41">
            <a:extLst>
              <a:ext uri="{FF2B5EF4-FFF2-40B4-BE49-F238E27FC236}">
                <a16:creationId xmlns:a16="http://schemas.microsoft.com/office/drawing/2014/main" id="{56FB4238-C9FE-8C91-CF31-59CDB9A17A9C}"/>
              </a:ext>
            </a:extLst>
          </p:cNvPr>
          <p:cNvSpPr txBox="1"/>
          <p:nvPr/>
        </p:nvSpPr>
        <p:spPr>
          <a:xfrm>
            <a:off x="3029524" y="6167004"/>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44" name="文本框 43">
            <a:extLst>
              <a:ext uri="{FF2B5EF4-FFF2-40B4-BE49-F238E27FC236}">
                <a16:creationId xmlns:a16="http://schemas.microsoft.com/office/drawing/2014/main" id="{75C577DB-272B-B215-2888-8290130C940C}"/>
              </a:ext>
            </a:extLst>
          </p:cNvPr>
          <p:cNvSpPr txBox="1"/>
          <p:nvPr/>
        </p:nvSpPr>
        <p:spPr>
          <a:xfrm>
            <a:off x="5346328" y="6166639"/>
            <a:ext cx="868680"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grpSp>
        <p:nvGrpSpPr>
          <p:cNvPr id="82" name="组合 81">
            <a:extLst>
              <a:ext uri="{FF2B5EF4-FFF2-40B4-BE49-F238E27FC236}">
                <a16:creationId xmlns:a16="http://schemas.microsoft.com/office/drawing/2014/main" id="{5D64BE3A-69BD-C812-CB4C-8DB2044D7DDF}"/>
              </a:ext>
            </a:extLst>
          </p:cNvPr>
          <p:cNvGrpSpPr/>
          <p:nvPr/>
        </p:nvGrpSpPr>
        <p:grpSpPr>
          <a:xfrm>
            <a:off x="4124490" y="1839400"/>
            <a:ext cx="3419546" cy="2859956"/>
            <a:chOff x="2903277" y="1190624"/>
            <a:chExt cx="5352693" cy="4476753"/>
          </a:xfrm>
        </p:grpSpPr>
        <p:pic>
          <p:nvPicPr>
            <p:cNvPr id="83" name="图片 82" descr="图表, 雷达图&#10;&#10;描述已自动生成">
              <a:extLst>
                <a:ext uri="{FF2B5EF4-FFF2-40B4-BE49-F238E27FC236}">
                  <a16:creationId xmlns:a16="http://schemas.microsoft.com/office/drawing/2014/main" id="{83F0580C-C4DD-08C2-CD32-379434386067}"/>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84" name="直接连接符 83">
              <a:extLst>
                <a:ext uri="{FF2B5EF4-FFF2-40B4-BE49-F238E27FC236}">
                  <a16:creationId xmlns:a16="http://schemas.microsoft.com/office/drawing/2014/main" id="{3DBD77F2-E80C-36C4-D94A-12B0403B0863}"/>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493D224E-4DB2-3883-9A09-056C962EE925}"/>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6" name="椭圆 85">
              <a:extLst>
                <a:ext uri="{FF2B5EF4-FFF2-40B4-BE49-F238E27FC236}">
                  <a16:creationId xmlns:a16="http://schemas.microsoft.com/office/drawing/2014/main" id="{E5AEFAE5-3CAE-5B9F-3013-14FCF9021502}"/>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04649A8-A3E7-8F98-6554-81E6A92AFA47}"/>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1C8C398D-5839-04EE-7C48-FEA1B84B74B2}"/>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4A7D41AF-0072-AFD9-1683-A025A8DBF2E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08030233-720C-389C-78A0-675DC9B99B0F}"/>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1" name="椭圆 90">
              <a:extLst>
                <a:ext uri="{FF2B5EF4-FFF2-40B4-BE49-F238E27FC236}">
                  <a16:creationId xmlns:a16="http://schemas.microsoft.com/office/drawing/2014/main" id="{649FADE5-25D2-81F6-C676-E310DD0C19E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138C4B3-2FE3-1E64-484A-16856BF7A97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839E0BBA-0635-6BDA-6D89-22799E1042E4}"/>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7846A13C-AD9C-C00A-0D70-6A47D35166EA}"/>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2FC59F5-2728-FC83-9D1E-52B46EFB253F}"/>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0078F53C-23C6-9540-B3D3-7ED10F040E26}"/>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3871BF2D-272A-B5BC-3586-29243DE156AD}"/>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025687F6-5238-52C2-B37B-BB361655D66E}"/>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99" name="组合 98">
            <a:extLst>
              <a:ext uri="{FF2B5EF4-FFF2-40B4-BE49-F238E27FC236}">
                <a16:creationId xmlns:a16="http://schemas.microsoft.com/office/drawing/2014/main" id="{11ACC040-9E05-0632-1B01-4BD9B0A8A8A6}"/>
              </a:ext>
            </a:extLst>
          </p:cNvPr>
          <p:cNvGrpSpPr/>
          <p:nvPr/>
        </p:nvGrpSpPr>
        <p:grpSpPr>
          <a:xfrm>
            <a:off x="187459" y="1843193"/>
            <a:ext cx="3603078" cy="2965365"/>
            <a:chOff x="684131" y="1237268"/>
            <a:chExt cx="5326144" cy="4383464"/>
          </a:xfrm>
        </p:grpSpPr>
        <p:grpSp>
          <p:nvGrpSpPr>
            <p:cNvPr id="100" name="组合 99">
              <a:extLst>
                <a:ext uri="{FF2B5EF4-FFF2-40B4-BE49-F238E27FC236}">
                  <a16:creationId xmlns:a16="http://schemas.microsoft.com/office/drawing/2014/main" id="{313186DE-F027-4F3C-7AF1-B737A2BD8F2C}"/>
                </a:ext>
              </a:extLst>
            </p:cNvPr>
            <p:cNvGrpSpPr/>
            <p:nvPr/>
          </p:nvGrpSpPr>
          <p:grpSpPr>
            <a:xfrm>
              <a:off x="684131" y="1237268"/>
              <a:ext cx="5326144" cy="4383464"/>
              <a:chOff x="2620652" y="1197204"/>
              <a:chExt cx="5326144" cy="4383464"/>
            </a:xfrm>
          </p:grpSpPr>
          <p:pic>
            <p:nvPicPr>
              <p:cNvPr id="102" name="图片 101" descr="图表, 雷达图&#10;&#10;描述已自动生成">
                <a:extLst>
                  <a:ext uri="{FF2B5EF4-FFF2-40B4-BE49-F238E27FC236}">
                    <a16:creationId xmlns:a16="http://schemas.microsoft.com/office/drawing/2014/main" id="{48405C96-5F6F-0474-A9D8-8C1FCEA87BBD}"/>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03" name="直接连接符 102">
                <a:extLst>
                  <a:ext uri="{FF2B5EF4-FFF2-40B4-BE49-F238E27FC236}">
                    <a16:creationId xmlns:a16="http://schemas.microsoft.com/office/drawing/2014/main" id="{D359ADF4-29F0-6C40-F103-4E203A6B5989}"/>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椭圆 103">
                <a:extLst>
                  <a:ext uri="{FF2B5EF4-FFF2-40B4-BE49-F238E27FC236}">
                    <a16:creationId xmlns:a16="http://schemas.microsoft.com/office/drawing/2014/main" id="{F8410706-26D9-0A49-A60F-6CBAF245A187}"/>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5331676-F217-688E-94A1-66CB8D1E43C4}"/>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B1D9BED-97E5-6492-2246-F71CB2FEE6DC}"/>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8" name="椭圆 107">
                <a:extLst>
                  <a:ext uri="{FF2B5EF4-FFF2-40B4-BE49-F238E27FC236}">
                    <a16:creationId xmlns:a16="http://schemas.microsoft.com/office/drawing/2014/main" id="{4D79B8AA-D52D-B67E-C775-7541B45F4D0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D430689-FC3B-552C-5289-87186B98581B}"/>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56848F6F-502B-576F-9962-74FA2289456A}"/>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E3478754-C62E-DAD9-3ACE-80E88CFC6A8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椭圆 115">
                <a:extLst>
                  <a:ext uri="{FF2B5EF4-FFF2-40B4-BE49-F238E27FC236}">
                    <a16:creationId xmlns:a16="http://schemas.microsoft.com/office/drawing/2014/main" id="{CD4C850E-8FD4-A0AD-D5C9-B622D10DB824}"/>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6EDBC8-F59F-138C-F5C4-6EF5E9DA1C8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C48D44B2-59D8-2FFB-26DB-D088568F5AB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1" name="直接连接符 100">
              <a:extLst>
                <a:ext uri="{FF2B5EF4-FFF2-40B4-BE49-F238E27FC236}">
                  <a16:creationId xmlns:a16="http://schemas.microsoft.com/office/drawing/2014/main" id="{945E0034-2972-0D17-56B3-8E89053BAE4B}"/>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78F6849E-D944-856B-3852-1D2367F68E98}"/>
              </a:ext>
            </a:extLst>
          </p:cNvPr>
          <p:cNvGrpSpPr/>
          <p:nvPr/>
        </p:nvGrpSpPr>
        <p:grpSpPr>
          <a:xfrm>
            <a:off x="2562404" y="4975068"/>
            <a:ext cx="1456159" cy="1198431"/>
            <a:chOff x="684131" y="1237268"/>
            <a:chExt cx="5326144" cy="4383464"/>
          </a:xfrm>
        </p:grpSpPr>
        <p:grpSp>
          <p:nvGrpSpPr>
            <p:cNvPr id="120" name="组合 119">
              <a:extLst>
                <a:ext uri="{FF2B5EF4-FFF2-40B4-BE49-F238E27FC236}">
                  <a16:creationId xmlns:a16="http://schemas.microsoft.com/office/drawing/2014/main" id="{393BAD47-CF3C-1A4A-85E7-B65EA942BCCF}"/>
                </a:ext>
              </a:extLst>
            </p:cNvPr>
            <p:cNvGrpSpPr/>
            <p:nvPr/>
          </p:nvGrpSpPr>
          <p:grpSpPr>
            <a:xfrm>
              <a:off x="684131" y="1237268"/>
              <a:ext cx="5326144" cy="4383464"/>
              <a:chOff x="2620652" y="1197204"/>
              <a:chExt cx="5326144" cy="4383464"/>
            </a:xfrm>
          </p:grpSpPr>
          <p:pic>
            <p:nvPicPr>
              <p:cNvPr id="122" name="图片 121" descr="图表, 雷达图&#10;&#10;描述已自动生成">
                <a:extLst>
                  <a:ext uri="{FF2B5EF4-FFF2-40B4-BE49-F238E27FC236}">
                    <a16:creationId xmlns:a16="http://schemas.microsoft.com/office/drawing/2014/main" id="{FA6A6E13-836A-76D0-EA4D-FF372DCE752A}"/>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3" name="直接连接符 122">
                <a:extLst>
                  <a:ext uri="{FF2B5EF4-FFF2-40B4-BE49-F238E27FC236}">
                    <a16:creationId xmlns:a16="http://schemas.microsoft.com/office/drawing/2014/main" id="{F7167CA1-FE51-E855-519A-AFE6831BAF2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4" name="椭圆 123">
                <a:extLst>
                  <a:ext uri="{FF2B5EF4-FFF2-40B4-BE49-F238E27FC236}">
                    <a16:creationId xmlns:a16="http://schemas.microsoft.com/office/drawing/2014/main" id="{AB907987-BBA6-0459-C0E5-8DF7A12AF6F3}"/>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EF9F379-B3BC-17E4-2B8F-A407D3FAC2A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B87899AF-DB25-5572-D3B9-9C9888DA96D1}"/>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27" name="椭圆 126">
                <a:extLst>
                  <a:ext uri="{FF2B5EF4-FFF2-40B4-BE49-F238E27FC236}">
                    <a16:creationId xmlns:a16="http://schemas.microsoft.com/office/drawing/2014/main" id="{B2360569-6675-93AC-0094-FBA5EE7B7F18}"/>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DB29011-B58F-2BAB-B770-29A4AF6B5469}"/>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1E290E1F-3C7D-0598-7FFC-56DBAE46034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30" name="直接连接符 129">
                <a:extLst>
                  <a:ext uri="{FF2B5EF4-FFF2-40B4-BE49-F238E27FC236}">
                    <a16:creationId xmlns:a16="http://schemas.microsoft.com/office/drawing/2014/main" id="{2DEDBE52-78D9-7592-DA32-3BA51233EFA1}"/>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1" name="椭圆 130">
                <a:extLst>
                  <a:ext uri="{FF2B5EF4-FFF2-40B4-BE49-F238E27FC236}">
                    <a16:creationId xmlns:a16="http://schemas.microsoft.com/office/drawing/2014/main" id="{D9720DE9-1827-C839-0279-8EF443284DC6}"/>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BEC70BB-AE1D-CC81-EC26-EA7676878CE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F02A3825-F6AD-1C39-1602-0D893E701231}"/>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21" name="直接连接符 120">
              <a:extLst>
                <a:ext uri="{FF2B5EF4-FFF2-40B4-BE49-F238E27FC236}">
                  <a16:creationId xmlns:a16="http://schemas.microsoft.com/office/drawing/2014/main" id="{17FBE2BC-0AC2-8EE7-67DF-9835D90016A1}"/>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8A28C90A-2016-1C99-5F81-572700A5229B}"/>
              </a:ext>
            </a:extLst>
          </p:cNvPr>
          <p:cNvGrpSpPr/>
          <p:nvPr/>
        </p:nvGrpSpPr>
        <p:grpSpPr>
          <a:xfrm>
            <a:off x="4822754" y="4898332"/>
            <a:ext cx="1540901" cy="1288741"/>
            <a:chOff x="2903277" y="1190624"/>
            <a:chExt cx="5352693" cy="4476753"/>
          </a:xfrm>
        </p:grpSpPr>
        <p:pic>
          <p:nvPicPr>
            <p:cNvPr id="135" name="图片 134" descr="图表, 雷达图&#10;&#10;描述已自动生成">
              <a:extLst>
                <a:ext uri="{FF2B5EF4-FFF2-40B4-BE49-F238E27FC236}">
                  <a16:creationId xmlns:a16="http://schemas.microsoft.com/office/drawing/2014/main" id="{3BC44413-7C30-DFFC-9E46-3DCA6E4F1D69}"/>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36" name="直接连接符 135">
              <a:extLst>
                <a:ext uri="{FF2B5EF4-FFF2-40B4-BE49-F238E27FC236}">
                  <a16:creationId xmlns:a16="http://schemas.microsoft.com/office/drawing/2014/main" id="{92A2DE62-4C56-8051-736E-E6F986EB280C}"/>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E4895B4-1E88-171E-81FB-08CFBDE4B4D2}"/>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8" name="椭圆 137">
              <a:extLst>
                <a:ext uri="{FF2B5EF4-FFF2-40B4-BE49-F238E27FC236}">
                  <a16:creationId xmlns:a16="http://schemas.microsoft.com/office/drawing/2014/main" id="{2F13138C-4E73-A8BB-103E-004ADD92E5B1}"/>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BDEBAAB-31EE-FEC9-BB83-2327DCC6B61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7128A141-6C46-36E9-FBEA-9549FB6D046C}"/>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2" name="直接连接符 141">
              <a:extLst>
                <a:ext uri="{FF2B5EF4-FFF2-40B4-BE49-F238E27FC236}">
                  <a16:creationId xmlns:a16="http://schemas.microsoft.com/office/drawing/2014/main" id="{CE0ABFEF-2988-4BC0-822F-43B2D0DBD1C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3" name="直接连接符 142">
              <a:extLst>
                <a:ext uri="{FF2B5EF4-FFF2-40B4-BE49-F238E27FC236}">
                  <a16:creationId xmlns:a16="http://schemas.microsoft.com/office/drawing/2014/main" id="{753C44F6-A376-76EC-2AB6-63BCB5492C73}"/>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44" name="椭圆 143">
              <a:extLst>
                <a:ext uri="{FF2B5EF4-FFF2-40B4-BE49-F238E27FC236}">
                  <a16:creationId xmlns:a16="http://schemas.microsoft.com/office/drawing/2014/main" id="{DC2DA1C3-E360-176F-F776-BB2ECDCCFF0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9B690F7-F25B-83C8-6A78-F304CFCCF544}"/>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a:extLst>
                <a:ext uri="{FF2B5EF4-FFF2-40B4-BE49-F238E27FC236}">
                  <a16:creationId xmlns:a16="http://schemas.microsoft.com/office/drawing/2014/main" id="{0F12FB32-A1F3-7036-9A04-BFF987D494AD}"/>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CF6076A0-0899-66CA-3354-E22BCBA2547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1FB8C79-2B1A-74E9-E50F-EDDD90B1B352}"/>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76695445-18A0-8289-FD7A-8E3AB46619C3}"/>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55E2D809-46C1-01F4-65D5-E4906C55211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a:extLst>
                <a:ext uri="{FF2B5EF4-FFF2-40B4-BE49-F238E27FC236}">
                  <a16:creationId xmlns:a16="http://schemas.microsoft.com/office/drawing/2014/main" id="{07CC58EC-D459-716A-D49B-028FFAA60020}"/>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4333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06518"/>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282315" y="105639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sp>
        <p:nvSpPr>
          <p:cNvPr id="66" name="文本框 65">
            <a:extLst>
              <a:ext uri="{FF2B5EF4-FFF2-40B4-BE49-F238E27FC236}">
                <a16:creationId xmlns:a16="http://schemas.microsoft.com/office/drawing/2014/main" id="{E838AEA6-6023-1914-8FEA-7B79186CEA0E}"/>
              </a:ext>
            </a:extLst>
          </p:cNvPr>
          <p:cNvSpPr txBox="1"/>
          <p:nvPr/>
        </p:nvSpPr>
        <p:spPr>
          <a:xfrm>
            <a:off x="8185354" y="1043446"/>
            <a:ext cx="4060817"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24919" y="4848354"/>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708693" y="611357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021886" y="5148654"/>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104079" y="5104929"/>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408779" y="5061286"/>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834100" y="518685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9277284" y="5289342"/>
            <a:ext cx="1235092" cy="369332"/>
          </a:xfrm>
          <a:prstGeom prst="rect">
            <a:avLst/>
          </a:prstGeom>
          <a:noFill/>
        </p:spPr>
        <p:txBody>
          <a:bodyPr wrap="square">
            <a:spAutoFit/>
          </a:bodyPr>
          <a:lstStyle/>
          <a:p>
            <a:r>
              <a:rPr lang="en-US" altLang="zh-CN" b="1" dirty="0"/>
              <a:t>S</a:t>
            </a:r>
            <a:r>
              <a:rPr lang="en-US" altLang="zh-CN" sz="1800" b="1" dirty="0"/>
              <a:t>eg</a:t>
            </a:r>
            <a:r>
              <a:rPr lang="ja-JP" altLang="en-US" sz="1800" b="1" dirty="0"/>
              <a:t>方法</a:t>
            </a:r>
            <a:endParaRPr lang="en-US" altLang="ja-JP" sz="1800" b="1" dirty="0"/>
          </a:p>
        </p:txBody>
      </p:sp>
      <p:sp>
        <p:nvSpPr>
          <p:cNvPr id="7" name="文本框 6">
            <a:extLst>
              <a:ext uri="{FF2B5EF4-FFF2-40B4-BE49-F238E27FC236}">
                <a16:creationId xmlns:a16="http://schemas.microsoft.com/office/drawing/2014/main" id="{6BF02660-BC56-CA23-6F93-98375A631E1F}"/>
              </a:ext>
            </a:extLst>
          </p:cNvPr>
          <p:cNvSpPr txBox="1"/>
          <p:nvPr/>
        </p:nvSpPr>
        <p:spPr>
          <a:xfrm>
            <a:off x="3015851" y="6031763"/>
            <a:ext cx="631238"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13" name="文本框 12">
            <a:extLst>
              <a:ext uri="{FF2B5EF4-FFF2-40B4-BE49-F238E27FC236}">
                <a16:creationId xmlns:a16="http://schemas.microsoft.com/office/drawing/2014/main" id="{829161F4-99CC-2C8B-636C-E0FF5E71E255}"/>
              </a:ext>
            </a:extLst>
          </p:cNvPr>
          <p:cNvSpPr txBox="1"/>
          <p:nvPr/>
        </p:nvSpPr>
        <p:spPr>
          <a:xfrm>
            <a:off x="5191263" y="6042382"/>
            <a:ext cx="707872"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sp>
        <p:nvSpPr>
          <p:cNvPr id="16" name="文本框 15">
            <a:extLst>
              <a:ext uri="{FF2B5EF4-FFF2-40B4-BE49-F238E27FC236}">
                <a16:creationId xmlns:a16="http://schemas.microsoft.com/office/drawing/2014/main" id="{69C2E9CF-F404-608F-C0FB-78481227F3D0}"/>
              </a:ext>
            </a:extLst>
          </p:cNvPr>
          <p:cNvSpPr txBox="1"/>
          <p:nvPr/>
        </p:nvSpPr>
        <p:spPr>
          <a:xfrm>
            <a:off x="7492232" y="6047092"/>
            <a:ext cx="830630" cy="307777"/>
          </a:xfrm>
          <a:prstGeom prst="rect">
            <a:avLst/>
          </a:prstGeom>
          <a:noFill/>
        </p:spPr>
        <p:txBody>
          <a:bodyPr wrap="square">
            <a:spAutoFit/>
          </a:bodyPr>
          <a:lstStyle/>
          <a:p>
            <a:r>
              <a:rPr lang="en-US" altLang="ja-JP" sz="1400" b="1" dirty="0">
                <a:solidFill>
                  <a:srgbClr val="00B0F0"/>
                </a:solidFill>
              </a:rPr>
              <a:t>Seg3</a:t>
            </a:r>
            <a:endParaRPr lang="zh-CN" altLang="en-US" sz="1400" dirty="0"/>
          </a:p>
        </p:txBody>
      </p:sp>
      <p:sp>
        <p:nvSpPr>
          <p:cNvPr id="17" name="文本框 16">
            <a:extLst>
              <a:ext uri="{FF2B5EF4-FFF2-40B4-BE49-F238E27FC236}">
                <a16:creationId xmlns:a16="http://schemas.microsoft.com/office/drawing/2014/main" id="{5FA221B7-336F-AA27-4023-1236F0EF94AB}"/>
              </a:ext>
            </a:extLst>
          </p:cNvPr>
          <p:cNvSpPr txBox="1"/>
          <p:nvPr/>
        </p:nvSpPr>
        <p:spPr>
          <a:xfrm>
            <a:off x="6433783" y="6335560"/>
            <a:ext cx="6545864" cy="523220"/>
          </a:xfrm>
          <a:prstGeom prst="rect">
            <a:avLst/>
          </a:prstGeom>
          <a:noFill/>
        </p:spPr>
        <p:txBody>
          <a:bodyPr wrap="square" rtlCol="0">
            <a:spAutoFit/>
          </a:bodyPr>
          <a:lstStyle/>
          <a:p>
            <a:r>
              <a:rPr lang="ja-JP" altLang="en-US" sz="1400" b="1" dirty="0"/>
              <a:t>三角形分割 </a:t>
            </a:r>
            <a:r>
              <a:rPr lang="en-US" altLang="ja-JP" sz="1400" b="1" dirty="0"/>
              <a:t>+</a:t>
            </a:r>
            <a:r>
              <a:rPr lang="en-US" altLang="ja-JP" sz="1400" b="1" dirty="0">
                <a:solidFill>
                  <a:srgbClr val="FF0000"/>
                </a:solidFill>
              </a:rPr>
              <a:t> S</a:t>
            </a:r>
            <a:r>
              <a:rPr lang="en-US" altLang="zh-CN" sz="1400" b="1" dirty="0">
                <a:solidFill>
                  <a:srgbClr val="FF0000"/>
                </a:solidFill>
              </a:rPr>
              <a:t>eg1</a:t>
            </a:r>
            <a:r>
              <a:rPr lang="ja-JP" altLang="en-US" sz="1400" b="1" dirty="0">
                <a:solidFill>
                  <a:srgbClr val="00B050"/>
                </a:solidFill>
              </a:rPr>
              <a:t> </a:t>
            </a:r>
            <a:r>
              <a:rPr lang="en-US" altLang="ja-JP" sz="1400" b="1" dirty="0"/>
              <a:t>+ </a:t>
            </a:r>
            <a:r>
              <a:rPr lang="en-US" altLang="ja-JP" sz="1400" b="1" dirty="0">
                <a:solidFill>
                  <a:srgbClr val="00B050"/>
                </a:solidFill>
              </a:rPr>
              <a:t>Seg2</a:t>
            </a:r>
            <a:r>
              <a:rPr lang="en-US" altLang="ja-JP" sz="1400" b="1" dirty="0"/>
              <a:t> + </a:t>
            </a:r>
            <a:r>
              <a:rPr lang="en-US" altLang="ja-JP" sz="1400" b="1" dirty="0">
                <a:solidFill>
                  <a:srgbClr val="00B0F0"/>
                </a:solidFill>
              </a:rPr>
              <a:t>Seg3</a:t>
            </a:r>
          </a:p>
          <a:p>
            <a:r>
              <a:rPr lang="ja-JP" altLang="en-US" sz="1400" dirty="0"/>
              <a:t>これで、実験用全部のインスタンスはグラフに最適巡回路が含まれる</a:t>
            </a:r>
            <a:endParaRPr lang="en-US" altLang="ja-JP" sz="1400" b="1" dirty="0"/>
          </a:p>
        </p:txBody>
      </p:sp>
      <p:grpSp>
        <p:nvGrpSpPr>
          <p:cNvPr id="4" name="组合 3">
            <a:extLst>
              <a:ext uri="{FF2B5EF4-FFF2-40B4-BE49-F238E27FC236}">
                <a16:creationId xmlns:a16="http://schemas.microsoft.com/office/drawing/2014/main" id="{A2906756-B33F-A848-65DF-B8A67DA6D757}"/>
              </a:ext>
            </a:extLst>
          </p:cNvPr>
          <p:cNvGrpSpPr/>
          <p:nvPr/>
        </p:nvGrpSpPr>
        <p:grpSpPr>
          <a:xfrm>
            <a:off x="8212007" y="1597593"/>
            <a:ext cx="3603467" cy="2965685"/>
            <a:chOff x="1343858" y="0"/>
            <a:chExt cx="8257342" cy="6795866"/>
          </a:xfrm>
        </p:grpSpPr>
        <p:pic>
          <p:nvPicPr>
            <p:cNvPr id="6" name="图片 5" descr="图表, 雷达图&#10;&#10;描述已自动生成">
              <a:extLst>
                <a:ext uri="{FF2B5EF4-FFF2-40B4-BE49-F238E27FC236}">
                  <a16:creationId xmlns:a16="http://schemas.microsoft.com/office/drawing/2014/main" id="{739A2AC7-A2F5-77A9-CC44-3254C0D8004C}"/>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9" name="直接连接符 8">
              <a:extLst>
                <a:ext uri="{FF2B5EF4-FFF2-40B4-BE49-F238E27FC236}">
                  <a16:creationId xmlns:a16="http://schemas.microsoft.com/office/drawing/2014/main" id="{F591A504-09E6-2BA2-ECC6-FE066D71919F}"/>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9F33183-872E-2814-3F64-70DC56111AD0}"/>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0C0DA67-A345-220F-F20E-98808F763E78}"/>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7909E0BC-D2CB-B939-40E1-44CA3512716E}"/>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E41E7CBE-7EF2-C4C3-338B-8265B76551D1}"/>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962EA84-A0DD-6972-0ECC-E904CAFBD560}"/>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8C84E02-D461-9DD7-D4F4-C90A1EA137EC}"/>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C7901982-D4AA-C96C-82D2-E711F4D24A72}"/>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71E6BEF-90B3-84A6-844F-708EC1C21024}"/>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8" name="椭圆 27">
              <a:extLst>
                <a:ext uri="{FF2B5EF4-FFF2-40B4-BE49-F238E27FC236}">
                  <a16:creationId xmlns:a16="http://schemas.microsoft.com/office/drawing/2014/main" id="{82047311-45A3-A972-7048-8BAAC19985DA}"/>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F6DB32BE-3C1D-CBD5-9098-D2B969E9EA63}"/>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30">
              <a:extLst>
                <a:ext uri="{FF2B5EF4-FFF2-40B4-BE49-F238E27FC236}">
                  <a16:creationId xmlns:a16="http://schemas.microsoft.com/office/drawing/2014/main" id="{06493894-0CFB-F3A2-ED54-CF0CD261CF0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E90F45-25C0-51C0-7BB6-1396D93E051C}"/>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58A22659-5901-144E-FBB6-EC6E9E75AA8C}"/>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513A8B2-C41F-25D7-7D8F-BAC992CE8BDF}"/>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42" name="椭圆 41">
              <a:extLst>
                <a:ext uri="{FF2B5EF4-FFF2-40B4-BE49-F238E27FC236}">
                  <a16:creationId xmlns:a16="http://schemas.microsoft.com/office/drawing/2014/main" id="{50CFFE72-3B66-2846-6B66-09BA23C589D6}"/>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2E66717-2965-9249-F6CA-682BFEBBE88C}"/>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65F62338-C4EC-CA91-E0B3-B11FF330BF5E}"/>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45" name="组合 44">
            <a:extLst>
              <a:ext uri="{FF2B5EF4-FFF2-40B4-BE49-F238E27FC236}">
                <a16:creationId xmlns:a16="http://schemas.microsoft.com/office/drawing/2014/main" id="{CFCD3DD3-404B-1F24-B501-57B2ADBA7A53}"/>
              </a:ext>
            </a:extLst>
          </p:cNvPr>
          <p:cNvGrpSpPr/>
          <p:nvPr/>
        </p:nvGrpSpPr>
        <p:grpSpPr>
          <a:xfrm>
            <a:off x="4248442" y="1715230"/>
            <a:ext cx="3419546" cy="2859956"/>
            <a:chOff x="2903277" y="1190624"/>
            <a:chExt cx="5352693" cy="4476753"/>
          </a:xfrm>
        </p:grpSpPr>
        <p:pic>
          <p:nvPicPr>
            <p:cNvPr id="46" name="图片 45" descr="图表, 雷达图&#10;&#10;描述已自动生成">
              <a:extLst>
                <a:ext uri="{FF2B5EF4-FFF2-40B4-BE49-F238E27FC236}">
                  <a16:creationId xmlns:a16="http://schemas.microsoft.com/office/drawing/2014/main" id="{00F48F12-8BB2-AA86-AE88-4BAEB0081E1E}"/>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47" name="直接连接符 46">
              <a:extLst>
                <a:ext uri="{FF2B5EF4-FFF2-40B4-BE49-F238E27FC236}">
                  <a16:creationId xmlns:a16="http://schemas.microsoft.com/office/drawing/2014/main" id="{7EE834DF-559B-9A2B-A289-63F1E2AFD976}"/>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4A5A292-C53F-95F1-DDFB-A5706742F364}"/>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5C654EA5-A065-09C3-A1A0-95C174A4332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474FEED-2B31-CA96-241F-D77A29D129C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FB12B32-44F4-D6CF-04A8-3031D787BA6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7C53178-8AF2-3D18-81EF-34B2A868B9EA}"/>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16C1B68B-DDC5-1957-C079-DB1BE413A505}"/>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椭圆 56">
              <a:extLst>
                <a:ext uri="{FF2B5EF4-FFF2-40B4-BE49-F238E27FC236}">
                  <a16:creationId xmlns:a16="http://schemas.microsoft.com/office/drawing/2014/main" id="{BC35AABC-167F-16CA-4C6F-53A301941E9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B662B6D-857D-857B-ECE2-AD6EB31A4F15}"/>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8D3C649-5A99-B73E-280A-4634E8BEF8B7}"/>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56D525CC-9CE0-4B41-C140-E0ADE08CDFF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BD50C650-279B-3FBA-02FB-CBD2119C4BE7}"/>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67" name="椭圆 66">
              <a:extLst>
                <a:ext uri="{FF2B5EF4-FFF2-40B4-BE49-F238E27FC236}">
                  <a16:creationId xmlns:a16="http://schemas.microsoft.com/office/drawing/2014/main" id="{E7A515DF-E731-11AB-9DD3-818C9EA2F03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7A2199D-5B94-6B45-E629-17C562271B6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C8FC0D9B-8AF0-1D3E-4369-37E75D7353D2}"/>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70" name="组合 69">
            <a:extLst>
              <a:ext uri="{FF2B5EF4-FFF2-40B4-BE49-F238E27FC236}">
                <a16:creationId xmlns:a16="http://schemas.microsoft.com/office/drawing/2014/main" id="{295D12F8-49D0-4787-F760-03FAE5F8B8E8}"/>
              </a:ext>
            </a:extLst>
          </p:cNvPr>
          <p:cNvGrpSpPr/>
          <p:nvPr/>
        </p:nvGrpSpPr>
        <p:grpSpPr>
          <a:xfrm>
            <a:off x="265186" y="1672898"/>
            <a:ext cx="3603078" cy="2965365"/>
            <a:chOff x="684131" y="1237268"/>
            <a:chExt cx="5326144" cy="4383464"/>
          </a:xfrm>
        </p:grpSpPr>
        <p:grpSp>
          <p:nvGrpSpPr>
            <p:cNvPr id="71" name="组合 70">
              <a:extLst>
                <a:ext uri="{FF2B5EF4-FFF2-40B4-BE49-F238E27FC236}">
                  <a16:creationId xmlns:a16="http://schemas.microsoft.com/office/drawing/2014/main" id="{6503E32A-0B68-19D4-84B8-CBBD42B32F82}"/>
                </a:ext>
              </a:extLst>
            </p:cNvPr>
            <p:cNvGrpSpPr/>
            <p:nvPr/>
          </p:nvGrpSpPr>
          <p:grpSpPr>
            <a:xfrm>
              <a:off x="684131" y="1237268"/>
              <a:ext cx="5326144" cy="4383464"/>
              <a:chOff x="2620652" y="1197204"/>
              <a:chExt cx="5326144" cy="4383464"/>
            </a:xfrm>
          </p:grpSpPr>
          <p:pic>
            <p:nvPicPr>
              <p:cNvPr id="75" name="图片 74" descr="图表, 雷达图&#10;&#10;描述已自动生成">
                <a:extLst>
                  <a:ext uri="{FF2B5EF4-FFF2-40B4-BE49-F238E27FC236}">
                    <a16:creationId xmlns:a16="http://schemas.microsoft.com/office/drawing/2014/main" id="{17DBBE93-10AF-63AE-0D85-1AD3DAE52A75}"/>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76" name="直接连接符 75">
                <a:extLst>
                  <a:ext uri="{FF2B5EF4-FFF2-40B4-BE49-F238E27FC236}">
                    <a16:creationId xmlns:a16="http://schemas.microsoft.com/office/drawing/2014/main" id="{E08F7D7F-E7E0-FC6C-1048-F297BA0B829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77" name="椭圆 76">
                <a:extLst>
                  <a:ext uri="{FF2B5EF4-FFF2-40B4-BE49-F238E27FC236}">
                    <a16:creationId xmlns:a16="http://schemas.microsoft.com/office/drawing/2014/main" id="{777137FB-CAAC-C812-4051-B459B27841A6}"/>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0F6E390-3D3D-DF50-7808-33AE8103302A}"/>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F97ECFD8-5A49-15F1-0393-47CDB707177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80" name="椭圆 79">
                <a:extLst>
                  <a:ext uri="{FF2B5EF4-FFF2-40B4-BE49-F238E27FC236}">
                    <a16:creationId xmlns:a16="http://schemas.microsoft.com/office/drawing/2014/main" id="{6796DE42-E310-13BF-1F98-23D66F478FE2}"/>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7E4E427-F55C-DBCE-A1E6-84A46171E92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023E47FE-4A55-F402-0EAA-52A63D3911D9}"/>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D69BD0D8-17BF-389E-DAF3-004CB950423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椭圆 83">
                <a:extLst>
                  <a:ext uri="{FF2B5EF4-FFF2-40B4-BE49-F238E27FC236}">
                    <a16:creationId xmlns:a16="http://schemas.microsoft.com/office/drawing/2014/main" id="{E956B23C-2F47-54F3-FF74-B130BF90A232}"/>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74230DD-B5F7-160B-B96A-8F1938392E7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12FF8851-4F09-B263-8FDF-CF1F7BE29144}"/>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4" name="直接连接符 73">
              <a:extLst>
                <a:ext uri="{FF2B5EF4-FFF2-40B4-BE49-F238E27FC236}">
                  <a16:creationId xmlns:a16="http://schemas.microsoft.com/office/drawing/2014/main" id="{40D7F86E-CE68-838D-2E18-59C7A76D0965}"/>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7" name="组合 86">
            <a:extLst>
              <a:ext uri="{FF2B5EF4-FFF2-40B4-BE49-F238E27FC236}">
                <a16:creationId xmlns:a16="http://schemas.microsoft.com/office/drawing/2014/main" id="{705AB8F8-07FE-7B7C-EA47-8A58393B8389}"/>
              </a:ext>
            </a:extLst>
          </p:cNvPr>
          <p:cNvGrpSpPr/>
          <p:nvPr/>
        </p:nvGrpSpPr>
        <p:grpSpPr>
          <a:xfrm>
            <a:off x="2484633" y="4766739"/>
            <a:ext cx="1456159" cy="1198431"/>
            <a:chOff x="684131" y="1237268"/>
            <a:chExt cx="5326144" cy="4383464"/>
          </a:xfrm>
        </p:grpSpPr>
        <p:grpSp>
          <p:nvGrpSpPr>
            <p:cNvPr id="88" name="组合 87">
              <a:extLst>
                <a:ext uri="{FF2B5EF4-FFF2-40B4-BE49-F238E27FC236}">
                  <a16:creationId xmlns:a16="http://schemas.microsoft.com/office/drawing/2014/main" id="{F87D5EEA-A06C-6620-F6EB-7B63F311FBEA}"/>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67284208-C043-ACB5-BE2D-583A461CB4D3}"/>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1" name="直接连接符 90">
                <a:extLst>
                  <a:ext uri="{FF2B5EF4-FFF2-40B4-BE49-F238E27FC236}">
                    <a16:creationId xmlns:a16="http://schemas.microsoft.com/office/drawing/2014/main" id="{0DECBFAA-7D3E-240E-3ECE-1BD274AEDD86}"/>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7" name="椭圆 96">
                <a:extLst>
                  <a:ext uri="{FF2B5EF4-FFF2-40B4-BE49-F238E27FC236}">
                    <a16:creationId xmlns:a16="http://schemas.microsoft.com/office/drawing/2014/main" id="{C8301633-1477-D791-E049-2761EC4CFDC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259E36E-53BE-3B88-80A5-9491435CA28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E0F0D6B8-4B31-36A2-37A7-1B2C0B5116A3}"/>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2" name="椭圆 101">
                <a:extLst>
                  <a:ext uri="{FF2B5EF4-FFF2-40B4-BE49-F238E27FC236}">
                    <a16:creationId xmlns:a16="http://schemas.microsoft.com/office/drawing/2014/main" id="{4AB258CE-DB83-A572-69A0-35DBE1B2AAB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69D3CE8-893C-9344-9AA6-7465F49F84B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7E9B2F4-4129-9729-0F53-32D3F85879E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1031DDAA-43CF-A813-9D88-0D869FF03C05}"/>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椭圆 108">
                <a:extLst>
                  <a:ext uri="{FF2B5EF4-FFF2-40B4-BE49-F238E27FC236}">
                    <a16:creationId xmlns:a16="http://schemas.microsoft.com/office/drawing/2014/main" id="{8F73EC22-4574-A6B8-83B6-45756A1A6E8C}"/>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CCD8C0D-8206-6876-CDC0-87156B654FDD}"/>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5DC394A7-5671-4239-77F4-8B08F6AC1BF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89" name="直接连接符 88">
              <a:extLst>
                <a:ext uri="{FF2B5EF4-FFF2-40B4-BE49-F238E27FC236}">
                  <a16:creationId xmlns:a16="http://schemas.microsoft.com/office/drawing/2014/main" id="{7D026053-82B1-C947-EBC5-929601FB4CB2}"/>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6" name="组合 115">
            <a:extLst>
              <a:ext uri="{FF2B5EF4-FFF2-40B4-BE49-F238E27FC236}">
                <a16:creationId xmlns:a16="http://schemas.microsoft.com/office/drawing/2014/main" id="{D6198AD7-EE03-8737-E1B4-9696137D8AC7}"/>
              </a:ext>
            </a:extLst>
          </p:cNvPr>
          <p:cNvGrpSpPr/>
          <p:nvPr/>
        </p:nvGrpSpPr>
        <p:grpSpPr>
          <a:xfrm>
            <a:off x="4707853" y="4727815"/>
            <a:ext cx="1540901" cy="1288741"/>
            <a:chOff x="2903277" y="1190624"/>
            <a:chExt cx="5352693" cy="4476753"/>
          </a:xfrm>
        </p:grpSpPr>
        <p:pic>
          <p:nvPicPr>
            <p:cNvPr id="117" name="图片 116" descr="图表, 雷达图&#10;&#10;描述已自动生成">
              <a:extLst>
                <a:ext uri="{FF2B5EF4-FFF2-40B4-BE49-F238E27FC236}">
                  <a16:creationId xmlns:a16="http://schemas.microsoft.com/office/drawing/2014/main" id="{95D21F7B-9C65-ECE3-ED38-FE0ED965AFBC}"/>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18" name="直接连接符 117">
              <a:extLst>
                <a:ext uri="{FF2B5EF4-FFF2-40B4-BE49-F238E27FC236}">
                  <a16:creationId xmlns:a16="http://schemas.microsoft.com/office/drawing/2014/main" id="{AB906A3C-AF98-3436-E9D7-FA06CE70F12A}"/>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687C19B4-105A-50D5-F74E-D33F07F0954D}"/>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0" name="椭圆 119">
              <a:extLst>
                <a:ext uri="{FF2B5EF4-FFF2-40B4-BE49-F238E27FC236}">
                  <a16:creationId xmlns:a16="http://schemas.microsoft.com/office/drawing/2014/main" id="{4258741F-B364-1428-C0FE-7B9EAE5E77C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4AA763-C089-1E83-5D20-7BBFF69618B3}"/>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B0D35A9B-0445-EEAC-0492-55A570D542D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BCF244FB-5516-42B5-35FF-2D359067F81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AC659309-06E3-CB21-DC84-B6F75979F40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5" name="椭圆 124">
              <a:extLst>
                <a:ext uri="{FF2B5EF4-FFF2-40B4-BE49-F238E27FC236}">
                  <a16:creationId xmlns:a16="http://schemas.microsoft.com/office/drawing/2014/main" id="{9A0BB3AB-C09E-9A5D-17B4-4055C05E1B6A}"/>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B28FE9F-5444-1006-8CAD-DBAB18DFA7D8}"/>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A6415814-00B1-CA6F-8855-67FF824CB61B}"/>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8" name="直接连接符 127">
              <a:extLst>
                <a:ext uri="{FF2B5EF4-FFF2-40B4-BE49-F238E27FC236}">
                  <a16:creationId xmlns:a16="http://schemas.microsoft.com/office/drawing/2014/main" id="{132BC2EA-C4ED-BD3F-66F9-BD781D23C593}"/>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2C97012D-6B26-CF40-FB43-1D2E2258E2DE}"/>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0" name="椭圆 129">
              <a:extLst>
                <a:ext uri="{FF2B5EF4-FFF2-40B4-BE49-F238E27FC236}">
                  <a16:creationId xmlns:a16="http://schemas.microsoft.com/office/drawing/2014/main" id="{B41B6BCD-8371-2C44-6214-80BDAC9DC6CA}"/>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ADB70BDC-1DFF-0167-55B6-DCD6D5D0268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586F3972-921E-A317-59D9-8A6D4ECA1B3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792AEDAC-CDC9-C6D6-405B-DE994C43A41F}"/>
              </a:ext>
            </a:extLst>
          </p:cNvPr>
          <p:cNvGrpSpPr/>
          <p:nvPr/>
        </p:nvGrpSpPr>
        <p:grpSpPr>
          <a:xfrm>
            <a:off x="6906146" y="4720903"/>
            <a:ext cx="1573610" cy="1295095"/>
            <a:chOff x="1343858" y="0"/>
            <a:chExt cx="8257342" cy="6795866"/>
          </a:xfrm>
        </p:grpSpPr>
        <p:pic>
          <p:nvPicPr>
            <p:cNvPr id="137" name="图片 136" descr="图表, 雷达图&#10;&#10;描述已自动生成">
              <a:extLst>
                <a:ext uri="{FF2B5EF4-FFF2-40B4-BE49-F238E27FC236}">
                  <a16:creationId xmlns:a16="http://schemas.microsoft.com/office/drawing/2014/main" id="{7F67A541-580C-E35E-3310-ACDC20BC9A80}"/>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138" name="直接连接符 137">
              <a:extLst>
                <a:ext uri="{FF2B5EF4-FFF2-40B4-BE49-F238E27FC236}">
                  <a16:creationId xmlns:a16="http://schemas.microsoft.com/office/drawing/2014/main" id="{61CC43DE-36B6-E379-3913-C6225B6632FD}"/>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C14386C1-FA04-F2DD-B86C-9C33FF2168A8}"/>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5D1BFE93-A974-B7C3-39C7-4306331ACEFC}"/>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42" name="椭圆 141">
              <a:extLst>
                <a:ext uri="{FF2B5EF4-FFF2-40B4-BE49-F238E27FC236}">
                  <a16:creationId xmlns:a16="http://schemas.microsoft.com/office/drawing/2014/main" id="{A3DD5EEE-60A0-FB2E-6FD9-66F153B9D2FD}"/>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99D2045-AEA6-BD74-54A3-D1BE6FD08112}"/>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C3671C2C-D222-84EB-5570-A6E41C376564}"/>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6" name="直接连接符 145">
              <a:extLst>
                <a:ext uri="{FF2B5EF4-FFF2-40B4-BE49-F238E27FC236}">
                  <a16:creationId xmlns:a16="http://schemas.microsoft.com/office/drawing/2014/main" id="{07BB14E3-C2E2-C5B8-52E2-303E7BB16484}"/>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54E4AADD-FB4D-5848-E7D4-282BCB00669D}"/>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B0691BB3-DA20-1BA8-CC7E-48667E364E9A}"/>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E79D2DF2-3D3D-D710-12A5-327C8D4055A1}"/>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椭圆 173">
              <a:extLst>
                <a:ext uri="{FF2B5EF4-FFF2-40B4-BE49-F238E27FC236}">
                  <a16:creationId xmlns:a16="http://schemas.microsoft.com/office/drawing/2014/main" id="{B2C673C5-AC3B-2451-84BC-3B17B0C15D05}"/>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连接符 174">
              <a:extLst>
                <a:ext uri="{FF2B5EF4-FFF2-40B4-BE49-F238E27FC236}">
                  <a16:creationId xmlns:a16="http://schemas.microsoft.com/office/drawing/2014/main" id="{1D5C4410-9B7A-7A91-8980-DDEE4080866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6" name="直接连接符 175">
              <a:extLst>
                <a:ext uri="{FF2B5EF4-FFF2-40B4-BE49-F238E27FC236}">
                  <a16:creationId xmlns:a16="http://schemas.microsoft.com/office/drawing/2014/main" id="{B131C724-8F67-80D8-CB0D-F94205467293}"/>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7" name="直接连接符 176">
              <a:extLst>
                <a:ext uri="{FF2B5EF4-FFF2-40B4-BE49-F238E27FC236}">
                  <a16:creationId xmlns:a16="http://schemas.microsoft.com/office/drawing/2014/main" id="{DE5CB3BF-7338-DB11-CFB4-9B9894FD55BF}"/>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FF981FC3-C48D-D4E3-046B-BC2929147019}"/>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79" name="椭圆 178">
              <a:extLst>
                <a:ext uri="{FF2B5EF4-FFF2-40B4-BE49-F238E27FC236}">
                  <a16:creationId xmlns:a16="http://schemas.microsoft.com/office/drawing/2014/main" id="{B42C5915-44D9-ED90-E3C3-2F612254C268}"/>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F84A5AB9-F200-01F1-CB54-0066D0FC3AA7}"/>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1" name="直接连接符 180">
              <a:extLst>
                <a:ext uri="{FF2B5EF4-FFF2-40B4-BE49-F238E27FC236}">
                  <a16:creationId xmlns:a16="http://schemas.microsoft.com/office/drawing/2014/main" id="{9F534526-981D-2F82-36A3-E0388B64CD0D}"/>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1536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75373"/>
            <a:ext cx="3884397" cy="13849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97009" y="2560368"/>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127409" y="2560368"/>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269067" y="2560368"/>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244471" y="2560368"/>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930014" y="5100841"/>
            <a:ext cx="1082348" cy="307777"/>
          </a:xfrm>
          <a:prstGeom prst="rect">
            <a:avLst/>
          </a:prstGeom>
          <a:noFill/>
        </p:spPr>
        <p:txBody>
          <a:bodyPr wrap="none" rtlCol="0">
            <a:spAutoFit/>
          </a:bodyPr>
          <a:lstStyle/>
          <a:p>
            <a:r>
              <a:rPr lang="ja-JP" altLang="en-US" sz="1400" b="1" dirty="0"/>
              <a:t>三角形分割</a:t>
            </a:r>
            <a:endParaRPr lang="zh-CN" altLang="en-US" sz="1400"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627062" y="5100841"/>
            <a:ext cx="1707519" cy="307777"/>
          </a:xfrm>
          <a:prstGeom prst="rect">
            <a:avLst/>
          </a:prstGeom>
          <a:noFill/>
        </p:spPr>
        <p:txBody>
          <a:bodyPr wrap="none" rtlCol="0">
            <a:spAutoFit/>
          </a:bodyPr>
          <a:lstStyle/>
          <a:p>
            <a:r>
              <a:rPr lang="ja-JP" altLang="en-US" sz="1400" b="1" dirty="0"/>
              <a:t>三角形分割 </a:t>
            </a:r>
            <a:r>
              <a:rPr lang="en-US" altLang="ja-JP" sz="1400" b="1" dirty="0"/>
              <a:t>+ </a:t>
            </a:r>
            <a:r>
              <a:rPr lang="en-US" altLang="ja-JP" sz="1400" b="1" dirty="0">
                <a:solidFill>
                  <a:srgbClr val="FF0000"/>
                </a:solidFill>
              </a:rPr>
              <a:t>Seg1</a:t>
            </a:r>
            <a:endParaRPr lang="zh-CN" altLang="en-US" sz="1400"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6517875" y="5100841"/>
            <a:ext cx="2382383" cy="307777"/>
          </a:xfrm>
          <a:prstGeom prst="rect">
            <a:avLst/>
          </a:prstGeom>
          <a:noFill/>
        </p:spPr>
        <p:txBody>
          <a:bodyPr wrap="none" rtlCol="0">
            <a:spAutoFit/>
          </a:bodyPr>
          <a:lstStyle/>
          <a:p>
            <a:r>
              <a:rPr lang="ja-JP" altLang="en-US" sz="1400" b="1" dirty="0"/>
              <a:t>三角形分割 </a:t>
            </a:r>
            <a:r>
              <a:rPr lang="en-US" altLang="ja-JP" sz="1400" b="1" dirty="0"/>
              <a:t>+ </a:t>
            </a:r>
            <a:r>
              <a:rPr lang="en-US" altLang="ja-JP" sz="1400" b="1" dirty="0">
                <a:solidFill>
                  <a:srgbClr val="FF0000"/>
                </a:solidFill>
              </a:rPr>
              <a:t>Seg1 </a:t>
            </a:r>
            <a:r>
              <a:rPr lang="en-US" altLang="ja-JP" sz="1400" b="1" dirty="0"/>
              <a:t>+</a:t>
            </a:r>
            <a:r>
              <a:rPr lang="en-US" altLang="ja-JP" sz="1400" b="1" dirty="0">
                <a:solidFill>
                  <a:srgbClr val="FF0000"/>
                </a:solidFill>
              </a:rPr>
              <a:t> </a:t>
            </a:r>
            <a:r>
              <a:rPr lang="en-US" altLang="ja-JP" sz="1400" b="1" dirty="0">
                <a:solidFill>
                  <a:srgbClr val="00B050"/>
                </a:solidFill>
              </a:rPr>
              <a:t>Seg2</a:t>
            </a:r>
            <a:r>
              <a:rPr lang="en-US" altLang="ja-JP" sz="1400" b="1" dirty="0">
                <a:solidFill>
                  <a:srgbClr val="FF0000"/>
                </a:solidFill>
              </a:rPr>
              <a:t> </a:t>
            </a:r>
            <a:endParaRPr lang="zh-CN" altLang="en-US" sz="1400"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9244471" y="5103743"/>
            <a:ext cx="3057247" cy="307777"/>
          </a:xfrm>
          <a:prstGeom prst="rect">
            <a:avLst/>
          </a:prstGeom>
          <a:noFill/>
        </p:spPr>
        <p:txBody>
          <a:bodyPr wrap="none" rtlCol="0">
            <a:spAutoFit/>
          </a:bodyPr>
          <a:lstStyle/>
          <a:p>
            <a:r>
              <a:rPr lang="ja-JP" altLang="en-US" sz="1400" b="1" dirty="0"/>
              <a:t>三角形分割 </a:t>
            </a:r>
            <a:r>
              <a:rPr lang="en-US" altLang="ja-JP" sz="1400" b="1" dirty="0"/>
              <a:t>+ </a:t>
            </a:r>
            <a:r>
              <a:rPr lang="en-US" altLang="ja-JP" sz="1400" b="1" dirty="0">
                <a:solidFill>
                  <a:srgbClr val="FF0000"/>
                </a:solidFill>
              </a:rPr>
              <a:t>Seg1 </a:t>
            </a:r>
            <a:r>
              <a:rPr lang="en-US" altLang="ja-JP" sz="1400" b="1" dirty="0"/>
              <a:t>+</a:t>
            </a:r>
            <a:r>
              <a:rPr lang="en-US" altLang="ja-JP" sz="1400" b="1" dirty="0">
                <a:solidFill>
                  <a:srgbClr val="FF0000"/>
                </a:solidFill>
              </a:rPr>
              <a:t> </a:t>
            </a:r>
            <a:r>
              <a:rPr lang="en-US" altLang="ja-JP" sz="1400" b="1" dirty="0">
                <a:solidFill>
                  <a:srgbClr val="00B050"/>
                </a:solidFill>
              </a:rPr>
              <a:t>Seg2 + </a:t>
            </a:r>
            <a:r>
              <a:rPr lang="en-US" altLang="ja-JP" sz="1400" b="1" dirty="0">
                <a:solidFill>
                  <a:srgbClr val="00B0F0"/>
                </a:solidFill>
              </a:rPr>
              <a:t>Seg3</a:t>
            </a:r>
            <a:r>
              <a:rPr lang="en-US" altLang="ja-JP" sz="1400" b="1" dirty="0">
                <a:solidFill>
                  <a:srgbClr val="00B050"/>
                </a:solidFill>
              </a:rPr>
              <a:t> </a:t>
            </a:r>
            <a:r>
              <a:rPr lang="en-US" altLang="ja-JP" sz="1400" b="1" dirty="0">
                <a:solidFill>
                  <a:srgbClr val="FF0000"/>
                </a:solidFill>
              </a:rPr>
              <a:t> </a:t>
            </a:r>
            <a:endParaRPr lang="zh-CN" altLang="en-US" sz="1400"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10058400" y="6317954"/>
            <a:ext cx="1247457" cy="369332"/>
          </a:xfrm>
          <a:prstGeom prst="rect">
            <a:avLst/>
          </a:prstGeom>
          <a:noFill/>
        </p:spPr>
        <p:txBody>
          <a:bodyPr wrap="none" rtlCol="0">
            <a:spAutoFit/>
          </a:bodyPr>
          <a:lstStyle/>
          <a:p>
            <a:r>
              <a:rPr lang="en-US" altLang="zh-CN" dirty="0"/>
              <a:t>Seg</a:t>
            </a:r>
            <a:r>
              <a:rPr lang="ja-JP" altLang="en-US" dirty="0"/>
              <a:t>グラフ</a:t>
            </a:r>
            <a:endParaRPr lang="zh-CN" altLang="en-US" dirty="0"/>
          </a:p>
        </p:txBody>
      </p:sp>
      <p:sp>
        <p:nvSpPr>
          <p:cNvPr id="36" name="矩形 35">
            <a:extLst>
              <a:ext uri="{FF2B5EF4-FFF2-40B4-BE49-F238E27FC236}">
                <a16:creationId xmlns:a16="http://schemas.microsoft.com/office/drawing/2014/main" id="{A94F9B28-F32E-E064-7624-5B29CFABC3CE}"/>
              </a:ext>
            </a:extLst>
          </p:cNvPr>
          <p:cNvSpPr/>
          <p:nvPr/>
        </p:nvSpPr>
        <p:spPr>
          <a:xfrm>
            <a:off x="9244471" y="2484581"/>
            <a:ext cx="2898472"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584873" y="5745018"/>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721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0C70509-345C-11C2-E312-C282F3F9C54B}"/>
              </a:ext>
            </a:extLst>
          </p:cNvPr>
          <p:cNvSpPr txBox="1"/>
          <p:nvPr/>
        </p:nvSpPr>
        <p:spPr>
          <a:xfrm>
            <a:off x="301086" y="1154374"/>
            <a:ext cx="5724644" cy="1815882"/>
          </a:xfrm>
          <a:prstGeom prst="rect">
            <a:avLst/>
          </a:prstGeom>
          <a:noFill/>
        </p:spPr>
        <p:txBody>
          <a:bodyPr wrap="none" rtlCol="0">
            <a:spAutoFit/>
          </a:bodyPr>
          <a:lstStyle/>
          <a:p>
            <a:pPr marL="285750" indent="-285750">
              <a:buFont typeface="Wingdings" panose="05000000000000000000" pitchFamily="2" charset="2"/>
              <a:buChar char="Ø"/>
            </a:pPr>
            <a:r>
              <a:rPr lang="ja-JP" altLang="en-US" sz="1600" b="1" dirty="0"/>
              <a:t>提案手法で得られたグラフの辺の個数</a:t>
            </a:r>
            <a:endParaRPr lang="en-US" altLang="ja-JP" sz="1600" b="1" dirty="0"/>
          </a:p>
          <a:p>
            <a:endParaRPr lang="en-US" altLang="ja-JP" sz="1600" dirty="0"/>
          </a:p>
          <a:p>
            <a:r>
              <a:rPr lang="ja-JP" altLang="en-US" sz="1600" dirty="0"/>
              <a:t>実験のインスタンス：</a:t>
            </a:r>
            <a:endParaRPr lang="en-US" altLang="ja-JP" sz="1600" dirty="0"/>
          </a:p>
          <a:p>
            <a:r>
              <a:rPr lang="ja-JP" altLang="en-US" sz="1600" dirty="0"/>
              <a:t>ランダムに座標を生成してから四捨五入の距離行列を求める</a:t>
            </a:r>
            <a:endParaRPr lang="en-US" altLang="ja-JP" sz="1600" dirty="0"/>
          </a:p>
          <a:p>
            <a:r>
              <a:rPr lang="ja-JP" altLang="en-US" sz="1600" dirty="0"/>
              <a:t>町の個数</a:t>
            </a:r>
            <a:r>
              <a:rPr lang="en-US" altLang="ja-JP" sz="1600" dirty="0"/>
              <a:t>5</a:t>
            </a:r>
            <a:r>
              <a:rPr lang="ja-JP" altLang="en-US" sz="1600" dirty="0"/>
              <a:t>から</a:t>
            </a:r>
            <a:r>
              <a:rPr lang="en-US" altLang="ja-JP" sz="1600" dirty="0"/>
              <a:t>200</a:t>
            </a:r>
            <a:r>
              <a:rPr lang="ja-JP" altLang="en-US" sz="1600" dirty="0"/>
              <a:t>まで（総</a:t>
            </a:r>
            <a:r>
              <a:rPr lang="en-US" altLang="ja-JP" sz="1600" dirty="0"/>
              <a:t>196</a:t>
            </a:r>
            <a:r>
              <a:rPr lang="ja-JP" altLang="en-US" sz="1600" dirty="0"/>
              <a:t>個）</a:t>
            </a:r>
            <a:endParaRPr lang="en-US" altLang="ja-JP" sz="1600" dirty="0"/>
          </a:p>
          <a:p>
            <a:endParaRPr lang="en-US" altLang="zh-CN" sz="1600" dirty="0"/>
          </a:p>
          <a:p>
            <a:r>
              <a:rPr lang="ja-JP" altLang="en-US" sz="1600" dirty="0"/>
              <a:t>異なる方法で計算されたグラフの辺の個数：</a:t>
            </a:r>
            <a:endParaRPr lang="zh-CN" altLang="en-US" sz="1600"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609311" y="6307121"/>
            <a:ext cx="4184073" cy="523220"/>
          </a:xfrm>
          <a:prstGeom prst="rect">
            <a:avLst/>
          </a:prstGeom>
          <a:noFill/>
        </p:spPr>
        <p:txBody>
          <a:bodyPr wrap="square">
            <a:spAutoFit/>
          </a:bodyPr>
          <a:lstStyle/>
          <a:p>
            <a:r>
              <a:rPr lang="ja-JP" altLang="en-US" sz="1400" dirty="0"/>
              <a:t>インスタンスのサイズが大きくなるに連れて</a:t>
            </a:r>
            <a:endParaRPr lang="en-US" altLang="ja-JP" sz="1400" dirty="0"/>
          </a:p>
          <a:p>
            <a:r>
              <a:rPr lang="ja-JP" altLang="en-US" sz="1400" dirty="0"/>
              <a:t>完全グラフから削減された辺の個数も多くなる</a:t>
            </a:r>
            <a:endParaRPr lang="en-US" altLang="ja-JP" sz="14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6095999" y="2521356"/>
            <a:ext cx="6096001" cy="2739211"/>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提案手法で得られたグラフで元の最適巡回路が含まれるか</a:t>
            </a:r>
            <a:endParaRPr lang="en-US" altLang="ja-JP" sz="1600" b="1" dirty="0"/>
          </a:p>
          <a:p>
            <a:endParaRPr lang="en-US" altLang="ja-JP" sz="1600" dirty="0"/>
          </a:p>
          <a:p>
            <a:r>
              <a:rPr lang="ja-JP" altLang="en-US" sz="1400" dirty="0"/>
              <a:t>実験のインスタンス：</a:t>
            </a:r>
            <a:endParaRPr lang="en-US" altLang="ja-JP" sz="1400" dirty="0"/>
          </a:p>
          <a:p>
            <a:r>
              <a:rPr lang="ja-JP" altLang="en-US" sz="1400" dirty="0"/>
              <a:t>町の個数</a:t>
            </a:r>
            <a:r>
              <a:rPr lang="en-US" altLang="ja-JP" sz="1400" dirty="0"/>
              <a:t>5</a:t>
            </a:r>
            <a:r>
              <a:rPr lang="ja-JP" altLang="en-US" sz="1400" dirty="0"/>
              <a:t>から</a:t>
            </a:r>
            <a:r>
              <a:rPr lang="en-US" altLang="ja-JP" sz="1400" dirty="0"/>
              <a:t>200</a:t>
            </a:r>
            <a:r>
              <a:rPr lang="ja-JP" altLang="en-US" sz="1400" dirty="0"/>
              <a:t>まで（総</a:t>
            </a:r>
            <a:r>
              <a:rPr lang="en-US" altLang="ja-JP" sz="1400" dirty="0"/>
              <a:t>196</a:t>
            </a:r>
            <a:r>
              <a:rPr lang="ja-JP" altLang="en-US" sz="1400" dirty="0"/>
              <a:t>個）</a:t>
            </a:r>
            <a:endParaRPr lang="en-US" altLang="ja-JP" sz="1400" dirty="0"/>
          </a:p>
          <a:p>
            <a:endParaRPr lang="en-US" altLang="zh-CN" sz="1400" dirty="0"/>
          </a:p>
          <a:p>
            <a:r>
              <a:rPr lang="ja-JP" altLang="en-US" sz="1400" b="1" dirty="0"/>
              <a:t>結果：</a:t>
            </a:r>
            <a:endParaRPr lang="en-US" altLang="ja-JP" sz="1400" b="1" dirty="0"/>
          </a:p>
          <a:p>
            <a:r>
              <a:rPr lang="ja-JP" altLang="en-US" sz="1400" dirty="0"/>
              <a:t>全てのインスタンスに対して提案手法で得られた二つのグラフで（</a:t>
            </a:r>
            <a:r>
              <a:rPr lang="en-US" altLang="zh-CN" sz="1400" dirty="0"/>
              <a:t>S</a:t>
            </a:r>
            <a:r>
              <a:rPr lang="en-US" altLang="ja-JP" sz="1400" dirty="0"/>
              <a:t>eg</a:t>
            </a:r>
            <a:r>
              <a:rPr lang="ja-JP" altLang="en-US" sz="1400" dirty="0"/>
              <a:t>グラフ，</a:t>
            </a:r>
            <a:r>
              <a:rPr lang="en-US" altLang="ja-JP" sz="1400" dirty="0"/>
              <a:t>Nei</a:t>
            </a:r>
            <a:r>
              <a:rPr lang="ja-JP" altLang="en-US" sz="1400" dirty="0"/>
              <a:t>グラフ）元の</a:t>
            </a:r>
            <a:r>
              <a:rPr lang="ja-JP" altLang="en-US" sz="1400" b="1" dirty="0"/>
              <a:t>最適巡回路が含まれる</a:t>
            </a:r>
            <a:endParaRPr lang="en-US" altLang="ja-JP" sz="1400" b="1" dirty="0"/>
          </a:p>
          <a:p>
            <a:endParaRPr lang="en-US" altLang="zh-CN" sz="1400" dirty="0"/>
          </a:p>
          <a:p>
            <a:r>
              <a:rPr lang="ja-JP" altLang="en-US" sz="1400" dirty="0"/>
              <a:t>実験結果から見ると</a:t>
            </a:r>
            <a:endParaRPr lang="en-US" altLang="zh-CN" sz="1400" dirty="0"/>
          </a:p>
          <a:p>
            <a:r>
              <a:rPr lang="ja-JP" altLang="en-US" sz="1400" dirty="0"/>
              <a:t>完全グラフから削減された辺は</a:t>
            </a:r>
            <a:r>
              <a:rPr lang="en-US" altLang="ja-JP" sz="1400" dirty="0"/>
              <a:t>TSP</a:t>
            </a:r>
            <a:r>
              <a:rPr lang="ja-JP" altLang="en-US" sz="1400" dirty="0"/>
              <a:t>の最適巡回路にならない</a:t>
            </a:r>
            <a:endParaRPr lang="en-US" altLang="ja-JP" sz="1400" dirty="0"/>
          </a:p>
          <a:p>
            <a:endParaRPr lang="en-US" altLang="ja-JP" sz="1400" dirty="0"/>
          </a:p>
        </p:txBody>
      </p:sp>
      <p:pic>
        <p:nvPicPr>
          <p:cNvPr id="14" name="图片 13" descr="图表, 折线图&#10;&#10;描述已自动生成">
            <a:extLst>
              <a:ext uri="{FF2B5EF4-FFF2-40B4-BE49-F238E27FC236}">
                <a16:creationId xmlns:a16="http://schemas.microsoft.com/office/drawing/2014/main" id="{E174F933-DFC9-DE6F-89E5-125E949CA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065" y="2970256"/>
            <a:ext cx="4670563" cy="3227268"/>
          </a:xfrm>
          <a:prstGeom prst="rect">
            <a:avLst/>
          </a:prstGeom>
        </p:spPr>
      </p:pic>
    </p:spTree>
    <p:extLst>
      <p:ext uri="{BB962C8B-B14F-4D97-AF65-F5344CB8AC3E}">
        <p14:creationId xmlns:p14="http://schemas.microsoft.com/office/powerpoint/2010/main" val="3508472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6B3B7-04B8-9575-B0EB-CAA8D4A903C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B95212E-E821-D97C-65D3-316E32949269}"/>
              </a:ext>
            </a:extLst>
          </p:cNvPr>
          <p:cNvSpPr txBox="1"/>
          <p:nvPr/>
        </p:nvSpPr>
        <p:spPr>
          <a:xfrm>
            <a:off x="301086" y="241382"/>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9B1CDADD-7BEC-5916-46EF-4E78491E94F0}"/>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76C81A38-7E4D-7B8A-7229-4BB90F16D4B5}"/>
                  </a:ext>
                </a:extLst>
              </p:cNvPr>
              <p:cNvSpPr txBox="1"/>
              <p:nvPr/>
            </p:nvSpPr>
            <p:spPr>
              <a:xfrm>
                <a:off x="395940" y="1406351"/>
                <a:ext cx="5089859" cy="4985980"/>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b="1" dirty="0"/>
                  <a:t>LKH</a:t>
                </a:r>
                <a:r>
                  <a:rPr lang="ja-JP" altLang="en-US" sz="1600" b="1" dirty="0"/>
                  <a:t>と</a:t>
                </a:r>
                <a:r>
                  <a:rPr lang="en-US" altLang="ja-JP" sz="1600" b="1" dirty="0"/>
                  <a:t>Concorde</a:t>
                </a:r>
                <a:r>
                  <a:rPr lang="ja-JP" altLang="en-US" sz="1600" b="1" dirty="0"/>
                  <a:t>で制限されたグラフ（ドロネー三角形、分割</a:t>
                </a:r>
                <a:r>
                  <a:rPr lang="en-US" altLang="ja-JP" sz="1600" b="1" dirty="0"/>
                  <a:t>Seg</a:t>
                </a:r>
                <a:r>
                  <a:rPr lang="ja-JP" altLang="en-US" sz="1600" b="1" dirty="0"/>
                  <a:t>グラフ、</a:t>
                </a:r>
                <a:r>
                  <a:rPr lang="en-US" altLang="ja-JP" sz="1600" b="1" dirty="0"/>
                  <a:t>Nei</a:t>
                </a:r>
                <a:r>
                  <a:rPr lang="ja-JP" altLang="en-US" sz="1600" b="1" dirty="0"/>
                  <a:t>グラフ）を解く</a:t>
                </a:r>
                <a:endParaRPr lang="en-US" altLang="ja-JP" sz="1600" b="1" dirty="0"/>
              </a:p>
              <a:p>
                <a:endParaRPr lang="en-US" altLang="ja-JP" sz="1400" b="1" dirty="0"/>
              </a:p>
              <a:p>
                <a:r>
                  <a:rPr lang="ja-JP" altLang="en-US" sz="1400" dirty="0"/>
                  <a:t>存在しない辺については</a:t>
                </a:r>
                <a:endParaRPr lang="en-US" altLang="ja-JP" sz="1400" dirty="0"/>
              </a:p>
              <a:p>
                <a:r>
                  <a:rPr lang="ja-JP" altLang="en-US" sz="1400" dirty="0"/>
                  <a:t>距離行列に対応するところで</a:t>
                </a:r>
                <a:r>
                  <a:rPr lang="ja-JP" altLang="en-US" sz="1400" b="1" dirty="0"/>
                  <a:t>距離行列の最大値の</a:t>
                </a:r>
                <a:r>
                  <a:rPr lang="en-US" altLang="ja-JP" sz="1400" b="1" dirty="0"/>
                  <a:t>n</a:t>
                </a:r>
                <a:r>
                  <a:rPr lang="ja-JP" altLang="en-US" sz="1400" b="1" dirty="0"/>
                  <a:t>倍</a:t>
                </a:r>
                <a:r>
                  <a:rPr lang="ja-JP" altLang="en-US" sz="1400" dirty="0"/>
                  <a:t>で書き換える</a:t>
                </a:r>
                <a:endParaRPr lang="en-US" altLang="ja-JP" sz="1400" dirty="0"/>
              </a:p>
              <a:p>
                <a:endParaRPr lang="en-US" altLang="zh-CN" sz="1600" b="1" dirty="0"/>
              </a:p>
              <a:p>
                <a:pPr/>
                <a14:m>
                  <m:oMathPara xmlns:m="http://schemas.openxmlformats.org/officeDocument/2006/math">
                    <m:oMathParaPr>
                      <m:jc m:val="left"/>
                    </m:oMathParaPr>
                    <m:oMath xmlns:m="http://schemas.openxmlformats.org/officeDocument/2006/math">
                      <m:r>
                        <a:rPr lang="ja-JP" altLang="en-US" sz="1600" b="1" i="1" dirty="0" smtClean="0">
                          <a:latin typeface="Cambria Math" panose="02040503050406030204" pitchFamily="18" charset="0"/>
                        </a:rPr>
                        <m:t>𝒏</m:t>
                      </m:r>
                      <m:r>
                        <a:rPr lang="en-US" altLang="ja-JP" sz="1600" b="1" i="1" dirty="0" smtClean="0">
                          <a:latin typeface="Cambria Math" panose="02040503050406030204" pitchFamily="18" charset="0"/>
                        </a:rPr>
                        <m:t>=</m:t>
                      </m:r>
                      <m:r>
                        <a:rPr lang="en-US" altLang="ja-JP" sz="1600" b="1" i="1" dirty="0" smtClean="0">
                          <a:latin typeface="Cambria Math" panose="02040503050406030204" pitchFamily="18" charset="0"/>
                        </a:rPr>
                        <m:t>𝟏𝟎</m:t>
                      </m:r>
                      <m:r>
                        <a:rPr lang="en-US" altLang="ja-JP" sz="1600" b="1" i="1" dirty="0" smtClean="0">
                          <a:latin typeface="Cambria Math" panose="02040503050406030204" pitchFamily="18" charset="0"/>
                        </a:rPr>
                        <m:t>,</m:t>
                      </m:r>
                      <m:r>
                        <a:rPr lang="en-US" altLang="ja-JP" sz="1600" b="1" i="1" dirty="0" smtClean="0">
                          <a:latin typeface="Cambria Math" panose="02040503050406030204" pitchFamily="18" charset="0"/>
                        </a:rPr>
                        <m:t>𝟓</m:t>
                      </m:r>
                      <m:r>
                        <a:rPr lang="en-US" altLang="ja-JP" sz="1600" b="1" i="1" dirty="0" smtClean="0">
                          <a:latin typeface="Cambria Math" panose="02040503050406030204" pitchFamily="18" charset="0"/>
                        </a:rPr>
                        <m:t>,</m:t>
                      </m:r>
                      <m:r>
                        <a:rPr lang="en-US" altLang="ja-JP" sz="1600" b="1" i="1" dirty="0" smtClean="0">
                          <a:latin typeface="Cambria Math" panose="02040503050406030204" pitchFamily="18" charset="0"/>
                        </a:rPr>
                        <m:t>𝟏</m:t>
                      </m:r>
                    </m:oMath>
                  </m:oMathPara>
                </a14:m>
                <a:endParaRPr lang="en-US" altLang="zh-CN" sz="1600" b="1" dirty="0"/>
              </a:p>
              <a:p>
                <a:endParaRPr lang="en-US" altLang="zh-CN" sz="1600" b="1" dirty="0"/>
              </a:p>
              <a:p>
                <a:r>
                  <a:rPr lang="ja-JP" altLang="en-US" sz="1400" dirty="0"/>
                  <a:t>それぞれ得られた解と元の</a:t>
                </a:r>
                <a:r>
                  <a:rPr lang="en-US" altLang="ja-JP" sz="1400" dirty="0"/>
                  <a:t>TSP</a:t>
                </a:r>
                <a:r>
                  <a:rPr lang="ja-JP" altLang="en-US" sz="1400" dirty="0"/>
                  <a:t>最適巡回路の距離を比べる</a:t>
                </a:r>
                <a:endParaRPr lang="en-US" altLang="ja-JP" sz="1400" dirty="0"/>
              </a:p>
              <a:p>
                <a:endParaRPr lang="en-US" altLang="zh-CN" sz="1400" dirty="0"/>
              </a:p>
              <a:p>
                <a:endParaRPr lang="en-US" altLang="zh-CN" sz="1400" dirty="0"/>
              </a:p>
              <a:p>
                <a:r>
                  <a:rPr lang="ja-JP" altLang="en-US" sz="1400" b="1" dirty="0"/>
                  <a:t>結果：</a:t>
                </a:r>
                <a:endParaRPr lang="en-US" altLang="ja-JP" sz="1400" b="1" dirty="0"/>
              </a:p>
              <a:p>
                <a:r>
                  <a:rPr lang="ja-JP" altLang="en-US" sz="1400" dirty="0"/>
                  <a:t>全てのインスタンスに対して</a:t>
                </a:r>
                <a:endParaRPr lang="en-US" altLang="ja-JP" sz="1400" dirty="0"/>
              </a:p>
              <a:p>
                <a:r>
                  <a:rPr lang="ja-JP" altLang="en-US" sz="1400" dirty="0"/>
                  <a:t>ドロネー三角形分割の他に</a:t>
                </a:r>
                <a:endParaRPr lang="en-US" altLang="ja-JP" sz="1400" dirty="0"/>
              </a:p>
              <a:p>
                <a:r>
                  <a:rPr lang="ja-JP" altLang="en-US" sz="1400" dirty="0"/>
                  <a:t>倍数</a:t>
                </a:r>
                <a:r>
                  <a:rPr lang="en-US" altLang="ja-JP" sz="1400" dirty="0"/>
                  <a:t>n</a:t>
                </a:r>
                <a:r>
                  <a:rPr lang="ja-JP" altLang="en-US" sz="1400" dirty="0"/>
                  <a:t>がどれだけ設定されても</a:t>
                </a:r>
                <a:endParaRPr lang="en-US" altLang="ja-JP" sz="1400" dirty="0"/>
              </a:p>
              <a:p>
                <a:r>
                  <a:rPr lang="ja-JP" altLang="en-US" sz="1400" b="1" dirty="0"/>
                  <a:t>解の距離が最適巡回路の距離と一致する</a:t>
                </a:r>
                <a:endParaRPr lang="en-US" altLang="ja-JP" sz="1400" b="1" dirty="0"/>
              </a:p>
              <a:p>
                <a:endParaRPr lang="en-US" altLang="zh-CN" sz="1400" b="1" dirty="0"/>
              </a:p>
              <a:p>
                <a:r>
                  <a:rPr lang="ja-JP" altLang="en-US" sz="1400" dirty="0"/>
                  <a:t>これで元の</a:t>
                </a:r>
                <a:r>
                  <a:rPr lang="en-US" altLang="ja-JP" sz="1400" dirty="0"/>
                  <a:t>TSP</a:t>
                </a:r>
                <a:r>
                  <a:rPr lang="ja-JP" altLang="en-US" sz="1400" dirty="0"/>
                  <a:t>（完全グラフ）を解く</a:t>
                </a:r>
                <a:endParaRPr lang="en-US" altLang="ja-JP" sz="1400" dirty="0"/>
              </a:p>
              <a:p>
                <a:r>
                  <a:rPr lang="en-US" altLang="ja-JP" sz="1400" dirty="0"/>
                  <a:t>Seg</a:t>
                </a:r>
                <a:r>
                  <a:rPr lang="ja-JP" altLang="en-US" sz="1400" dirty="0"/>
                  <a:t>グラフあるいは</a:t>
                </a:r>
                <a:r>
                  <a:rPr lang="en-US" altLang="ja-JP" sz="1400" dirty="0"/>
                  <a:t>Nei</a:t>
                </a:r>
                <a:r>
                  <a:rPr lang="ja-JP" altLang="en-US" sz="1400" dirty="0"/>
                  <a:t>グラフの</a:t>
                </a:r>
                <a:r>
                  <a:rPr lang="en-US" altLang="ja-JP" sz="1400" dirty="0"/>
                  <a:t>TSP</a:t>
                </a:r>
                <a:r>
                  <a:rPr lang="ja-JP" altLang="en-US" sz="1400" dirty="0"/>
                  <a:t>を解く</a:t>
                </a:r>
                <a:endParaRPr lang="en-US" altLang="ja-JP" sz="1400" dirty="0"/>
              </a:p>
              <a:p>
                <a:r>
                  <a:rPr lang="ja-JP" altLang="en-US" sz="1400" dirty="0"/>
                  <a:t>が同じである</a:t>
                </a:r>
                <a:endParaRPr lang="en-US" altLang="ja-JP" sz="1400" dirty="0"/>
              </a:p>
              <a:p>
                <a:endParaRPr lang="en-US" altLang="zh-CN" sz="1400" b="1" dirty="0"/>
              </a:p>
            </p:txBody>
          </p:sp>
        </mc:Choice>
        <mc:Fallback>
          <p:sp>
            <p:nvSpPr>
              <p:cNvPr id="11" name="文本框 10">
                <a:extLst>
                  <a:ext uri="{FF2B5EF4-FFF2-40B4-BE49-F238E27FC236}">
                    <a16:creationId xmlns:a16="http://schemas.microsoft.com/office/drawing/2014/main" id="{76C81A38-7E4D-7B8A-7229-4BB90F16D4B5}"/>
                  </a:ext>
                </a:extLst>
              </p:cNvPr>
              <p:cNvSpPr txBox="1">
                <a:spLocks noRot="1" noChangeAspect="1" noMove="1" noResize="1" noEditPoints="1" noAdjustHandles="1" noChangeArrowheads="1" noChangeShapeType="1" noTextEdit="1"/>
              </p:cNvSpPr>
              <p:nvPr/>
            </p:nvSpPr>
            <p:spPr>
              <a:xfrm>
                <a:off x="395940" y="1406351"/>
                <a:ext cx="5089859" cy="4985980"/>
              </a:xfrm>
              <a:prstGeom prst="rect">
                <a:avLst/>
              </a:prstGeom>
              <a:blipFill>
                <a:blip r:embed="rId2"/>
                <a:stretch>
                  <a:fillRect l="-479" t="-367"/>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E03F3795-46D2-EEF6-F8E2-633904B756DE}"/>
              </a:ext>
            </a:extLst>
          </p:cNvPr>
          <p:cNvSpPr txBox="1"/>
          <p:nvPr/>
        </p:nvSpPr>
        <p:spPr>
          <a:xfrm>
            <a:off x="8348784" y="564316"/>
            <a:ext cx="3506088" cy="307777"/>
          </a:xfrm>
          <a:prstGeom prst="rect">
            <a:avLst/>
          </a:prstGeom>
          <a:noFill/>
          <a:ln>
            <a:solidFill>
              <a:schemeClr val="tx1"/>
            </a:solidFill>
          </a:ln>
        </p:spPr>
        <p:txBody>
          <a:bodyPr wrap="none" rtlCol="0">
            <a:spAutoFit/>
          </a:bodyPr>
          <a:lstStyle/>
          <a:p>
            <a:r>
              <a:rPr lang="en-US" altLang="ja-JP" sz="1400" dirty="0"/>
              <a:t>Concorde</a:t>
            </a:r>
            <a:r>
              <a:rPr lang="ja-JP" altLang="en-US" sz="1400" dirty="0"/>
              <a:t>と</a:t>
            </a:r>
            <a:r>
              <a:rPr lang="en-US" altLang="ja-JP" sz="1400" dirty="0"/>
              <a:t>LKH</a:t>
            </a:r>
            <a:r>
              <a:rPr lang="ja-JP" altLang="en-US" sz="1400" dirty="0"/>
              <a:t>：</a:t>
            </a:r>
            <a:r>
              <a:rPr lang="en-US" altLang="ja-JP" sz="1400" dirty="0"/>
              <a:t>TSP</a:t>
            </a:r>
            <a:r>
              <a:rPr lang="ja-JP" altLang="en-US" sz="1400" dirty="0"/>
              <a:t>問題の専用ソルバー</a:t>
            </a:r>
            <a:endParaRPr lang="zh-CN" altLang="en-US" sz="1400" dirty="0"/>
          </a:p>
        </p:txBody>
      </p:sp>
      <p:sp>
        <p:nvSpPr>
          <p:cNvPr id="4" name="文本框 3">
            <a:extLst>
              <a:ext uri="{FF2B5EF4-FFF2-40B4-BE49-F238E27FC236}">
                <a16:creationId xmlns:a16="http://schemas.microsoft.com/office/drawing/2014/main" id="{37018ECE-AD4F-98A1-8878-D6795DE0E0E8}"/>
              </a:ext>
            </a:extLst>
          </p:cNvPr>
          <p:cNvSpPr txBox="1"/>
          <p:nvPr/>
        </p:nvSpPr>
        <p:spPr>
          <a:xfrm>
            <a:off x="6514844" y="3367737"/>
            <a:ext cx="954107" cy="276999"/>
          </a:xfrm>
          <a:prstGeom prst="rect">
            <a:avLst/>
          </a:prstGeom>
          <a:noFill/>
        </p:spPr>
        <p:txBody>
          <a:bodyPr wrap="none" rtlCol="0">
            <a:spAutoFit/>
          </a:bodyPr>
          <a:lstStyle/>
          <a:p>
            <a:r>
              <a:rPr lang="ja-JP" altLang="en-US" sz="1200" dirty="0"/>
              <a:t>完全グラフ</a:t>
            </a:r>
            <a:endParaRPr lang="zh-CN" altLang="en-US" sz="1200" dirty="0"/>
          </a:p>
        </p:txBody>
      </p:sp>
      <p:sp>
        <p:nvSpPr>
          <p:cNvPr id="6" name="文本框 5">
            <a:extLst>
              <a:ext uri="{FF2B5EF4-FFF2-40B4-BE49-F238E27FC236}">
                <a16:creationId xmlns:a16="http://schemas.microsoft.com/office/drawing/2014/main" id="{E583F8B7-CF39-84C3-DFB0-9E8DFAB0DFB3}"/>
              </a:ext>
            </a:extLst>
          </p:cNvPr>
          <p:cNvSpPr txBox="1"/>
          <p:nvPr/>
        </p:nvSpPr>
        <p:spPr>
          <a:xfrm>
            <a:off x="7842821" y="2451758"/>
            <a:ext cx="1107996" cy="276999"/>
          </a:xfrm>
          <a:prstGeom prst="rect">
            <a:avLst/>
          </a:prstGeom>
          <a:noFill/>
        </p:spPr>
        <p:txBody>
          <a:bodyPr wrap="none" rtlCol="0">
            <a:spAutoFit/>
          </a:bodyPr>
          <a:lstStyle/>
          <a:p>
            <a:r>
              <a:rPr lang="ja-JP" altLang="en-US" sz="1200" dirty="0"/>
              <a:t>元の</a:t>
            </a:r>
            <a:r>
              <a:rPr lang="ja-JP" altLang="en-US" sz="1200" b="1" dirty="0"/>
              <a:t>距離行列</a:t>
            </a:r>
            <a:endParaRPr lang="zh-CN" altLang="en-US" sz="1200" dirty="0"/>
          </a:p>
        </p:txBody>
      </p:sp>
      <p:sp>
        <p:nvSpPr>
          <p:cNvPr id="8" name="箭头: 右 7">
            <a:extLst>
              <a:ext uri="{FF2B5EF4-FFF2-40B4-BE49-F238E27FC236}">
                <a16:creationId xmlns:a16="http://schemas.microsoft.com/office/drawing/2014/main" id="{C5545291-7643-F9E6-BFF6-D93D87C83A5C}"/>
              </a:ext>
            </a:extLst>
          </p:cNvPr>
          <p:cNvSpPr/>
          <p:nvPr/>
        </p:nvSpPr>
        <p:spPr>
          <a:xfrm>
            <a:off x="8000241" y="2790208"/>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6B97590-74A4-C117-F179-FE10EAA8A67E}"/>
              </a:ext>
            </a:extLst>
          </p:cNvPr>
          <p:cNvSpPr txBox="1"/>
          <p:nvPr/>
        </p:nvSpPr>
        <p:spPr>
          <a:xfrm>
            <a:off x="6505358" y="5591204"/>
            <a:ext cx="954107" cy="461665"/>
          </a:xfrm>
          <a:prstGeom prst="rect">
            <a:avLst/>
          </a:prstGeom>
          <a:noFill/>
        </p:spPr>
        <p:txBody>
          <a:bodyPr wrap="none" rtlCol="0">
            <a:spAutoFit/>
          </a:bodyPr>
          <a:lstStyle/>
          <a:p>
            <a:r>
              <a:rPr lang="ja-JP" altLang="en-US" sz="1200" dirty="0"/>
              <a:t>制限された</a:t>
            </a:r>
            <a:endParaRPr lang="en-US" altLang="ja-JP" sz="1200" dirty="0"/>
          </a:p>
          <a:p>
            <a:r>
              <a:rPr lang="ja-JP" altLang="en-US" sz="1200" dirty="0"/>
              <a:t>グラフ</a:t>
            </a:r>
            <a:endParaRPr lang="zh-CN" altLang="en-US" sz="1200" dirty="0"/>
          </a:p>
        </p:txBody>
      </p:sp>
      <p:sp>
        <p:nvSpPr>
          <p:cNvPr id="10" name="箭头: 右 9">
            <a:extLst>
              <a:ext uri="{FF2B5EF4-FFF2-40B4-BE49-F238E27FC236}">
                <a16:creationId xmlns:a16="http://schemas.microsoft.com/office/drawing/2014/main" id="{0DC50E33-011A-91F5-9789-D20686CD636B}"/>
              </a:ext>
            </a:extLst>
          </p:cNvPr>
          <p:cNvSpPr/>
          <p:nvPr/>
        </p:nvSpPr>
        <p:spPr>
          <a:xfrm>
            <a:off x="7977056" y="4999328"/>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37B06D4-FE08-F3D2-A63E-78F390E625FE}"/>
              </a:ext>
            </a:extLst>
          </p:cNvPr>
          <p:cNvSpPr txBox="1"/>
          <p:nvPr/>
        </p:nvSpPr>
        <p:spPr>
          <a:xfrm>
            <a:off x="7879890" y="4502645"/>
            <a:ext cx="954107" cy="461665"/>
          </a:xfrm>
          <a:prstGeom prst="rect">
            <a:avLst/>
          </a:prstGeom>
          <a:noFill/>
        </p:spPr>
        <p:txBody>
          <a:bodyPr wrap="none" rtlCol="0">
            <a:spAutoFit/>
          </a:bodyPr>
          <a:lstStyle/>
          <a:p>
            <a:r>
              <a:rPr lang="ja-JP" altLang="en-US" sz="1200" dirty="0"/>
              <a:t>書き換えた</a:t>
            </a:r>
            <a:endParaRPr lang="en-US" altLang="ja-JP" sz="1200" dirty="0"/>
          </a:p>
          <a:p>
            <a:r>
              <a:rPr lang="ja-JP" altLang="en-US" sz="1200" b="1" dirty="0"/>
              <a:t>距離行列</a:t>
            </a:r>
            <a:endParaRPr lang="zh-CN" altLang="en-US" sz="1200" dirty="0"/>
          </a:p>
        </p:txBody>
      </p:sp>
      <p:graphicFrame>
        <p:nvGraphicFramePr>
          <p:cNvPr id="15" name="表格 14">
            <a:extLst>
              <a:ext uri="{FF2B5EF4-FFF2-40B4-BE49-F238E27FC236}">
                <a16:creationId xmlns:a16="http://schemas.microsoft.com/office/drawing/2014/main" id="{A3078F45-C3EC-F26C-AB9E-379B971D90C1}"/>
              </a:ext>
            </a:extLst>
          </p:cNvPr>
          <p:cNvGraphicFramePr>
            <a:graphicFrameLocks noGrp="1"/>
          </p:cNvGraphicFramePr>
          <p:nvPr>
            <p:extLst>
              <p:ext uri="{D42A27DB-BD31-4B8C-83A1-F6EECF244321}">
                <p14:modId xmlns:p14="http://schemas.microsoft.com/office/powerpoint/2010/main" val="2781798251"/>
              </p:ext>
            </p:extLst>
          </p:nvPr>
        </p:nvGraphicFramePr>
        <p:xfrm>
          <a:off x="9006618" y="1427653"/>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6" name="表格 15">
            <a:extLst>
              <a:ext uri="{FF2B5EF4-FFF2-40B4-BE49-F238E27FC236}">
                <a16:creationId xmlns:a16="http://schemas.microsoft.com/office/drawing/2014/main" id="{9940625F-7115-AE19-AB7B-29F2FBFAC616}"/>
              </a:ext>
            </a:extLst>
          </p:cNvPr>
          <p:cNvGraphicFramePr>
            <a:graphicFrameLocks noGrp="1"/>
          </p:cNvGraphicFramePr>
          <p:nvPr>
            <p:extLst>
              <p:ext uri="{D42A27DB-BD31-4B8C-83A1-F6EECF244321}">
                <p14:modId xmlns:p14="http://schemas.microsoft.com/office/powerpoint/2010/main" val="599100388"/>
              </p:ext>
            </p:extLst>
          </p:nvPr>
        </p:nvGraphicFramePr>
        <p:xfrm>
          <a:off x="9006618" y="4057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7n</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7n</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7" name="组合 16">
            <a:extLst>
              <a:ext uri="{FF2B5EF4-FFF2-40B4-BE49-F238E27FC236}">
                <a16:creationId xmlns:a16="http://schemas.microsoft.com/office/drawing/2014/main" id="{5AE2C588-759D-CE14-4377-18F363CDEB00}"/>
              </a:ext>
            </a:extLst>
          </p:cNvPr>
          <p:cNvGrpSpPr/>
          <p:nvPr/>
        </p:nvGrpSpPr>
        <p:grpSpPr>
          <a:xfrm>
            <a:off x="6200739" y="2115403"/>
            <a:ext cx="1488199" cy="1221609"/>
            <a:chOff x="886691" y="3441643"/>
            <a:chExt cx="1907308" cy="1565640"/>
          </a:xfrm>
        </p:grpSpPr>
        <p:sp>
          <p:nvSpPr>
            <p:cNvPr id="18" name="椭圆 17">
              <a:extLst>
                <a:ext uri="{FF2B5EF4-FFF2-40B4-BE49-F238E27FC236}">
                  <a16:creationId xmlns:a16="http://schemas.microsoft.com/office/drawing/2014/main" id="{0452C684-64C8-3755-FDF7-C357A32013D9}"/>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9" name="椭圆 18">
              <a:extLst>
                <a:ext uri="{FF2B5EF4-FFF2-40B4-BE49-F238E27FC236}">
                  <a16:creationId xmlns:a16="http://schemas.microsoft.com/office/drawing/2014/main" id="{9ED7C0A7-42F0-C97D-553E-DCDC42C2B22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0" name="椭圆 19">
              <a:extLst>
                <a:ext uri="{FF2B5EF4-FFF2-40B4-BE49-F238E27FC236}">
                  <a16:creationId xmlns:a16="http://schemas.microsoft.com/office/drawing/2014/main" id="{07A440E5-9C95-8F77-6FFE-DF4C7F6010C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1" name="椭圆 20">
              <a:extLst>
                <a:ext uri="{FF2B5EF4-FFF2-40B4-BE49-F238E27FC236}">
                  <a16:creationId xmlns:a16="http://schemas.microsoft.com/office/drawing/2014/main" id="{4BF4E5F6-C362-FB47-0BE8-611A5743BDC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2" name="椭圆 21">
              <a:extLst>
                <a:ext uri="{FF2B5EF4-FFF2-40B4-BE49-F238E27FC236}">
                  <a16:creationId xmlns:a16="http://schemas.microsoft.com/office/drawing/2014/main" id="{B3C49346-FDEB-7D71-C23C-5204BB0454B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3" name="直接连接符 22">
              <a:extLst>
                <a:ext uri="{FF2B5EF4-FFF2-40B4-BE49-F238E27FC236}">
                  <a16:creationId xmlns:a16="http://schemas.microsoft.com/office/drawing/2014/main" id="{91E2DF4B-F2E2-CFB8-3603-A0759A626019}"/>
                </a:ext>
              </a:extLst>
            </p:cNvPr>
            <p:cNvCxnSpPr>
              <a:cxnSpLocks/>
              <a:stCxn id="18" idx="5"/>
              <a:endCxn id="20"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C0BF3A90-5F48-F144-873F-5AD990CC7FCB}"/>
                </a:ext>
              </a:extLst>
            </p:cNvPr>
            <p:cNvCxnSpPr>
              <a:stCxn id="18" idx="5"/>
              <a:endCxn id="2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A242B84-05D7-6D23-5919-4EF5AA259CAA}"/>
                </a:ext>
              </a:extLst>
            </p:cNvPr>
            <p:cNvCxnSpPr>
              <a:stCxn id="18" idx="5"/>
              <a:endCxn id="19"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E0FE320A-4760-CABA-F8A8-0EF555506AC0}"/>
                </a:ext>
              </a:extLst>
            </p:cNvPr>
            <p:cNvCxnSpPr>
              <a:stCxn id="18" idx="5"/>
              <a:endCxn id="2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AA09EA14-5F61-AF68-02EB-43D3DB264BE9}"/>
                </a:ext>
              </a:extLst>
            </p:cNvPr>
            <p:cNvCxnSpPr>
              <a:stCxn id="20" idx="3"/>
              <a:endCxn id="2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61987FDB-F4AE-9B62-46B8-E712F2B8A178}"/>
                </a:ext>
              </a:extLst>
            </p:cNvPr>
            <p:cNvCxnSpPr>
              <a:stCxn id="20" idx="3"/>
              <a:endCxn id="19"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507FE570-8F53-205B-F897-0E8859F3FA0F}"/>
                </a:ext>
              </a:extLst>
            </p:cNvPr>
            <p:cNvCxnSpPr>
              <a:stCxn id="20" idx="3"/>
              <a:endCxn id="22"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AFCDAB2F-F173-AA46-80F0-4E5CDBB0E2F2}"/>
                </a:ext>
              </a:extLst>
            </p:cNvPr>
            <p:cNvCxnSpPr>
              <a:stCxn id="21" idx="1"/>
              <a:endCxn id="19"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CC936485-2235-9B98-E10F-8AD7B3304706}"/>
                </a:ext>
              </a:extLst>
            </p:cNvPr>
            <p:cNvCxnSpPr>
              <a:stCxn id="21" idx="1"/>
              <a:endCxn id="22"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88157D27-B811-1FB3-3C38-B003092294A7}"/>
                </a:ext>
              </a:extLst>
            </p:cNvPr>
            <p:cNvCxnSpPr>
              <a:stCxn id="19" idx="0"/>
              <a:endCxn id="2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3" name="组合 32">
            <a:extLst>
              <a:ext uri="{FF2B5EF4-FFF2-40B4-BE49-F238E27FC236}">
                <a16:creationId xmlns:a16="http://schemas.microsoft.com/office/drawing/2014/main" id="{0C818098-AFF1-C104-6AAE-9B2B592D60BE}"/>
              </a:ext>
            </a:extLst>
          </p:cNvPr>
          <p:cNvGrpSpPr/>
          <p:nvPr/>
        </p:nvGrpSpPr>
        <p:grpSpPr>
          <a:xfrm>
            <a:off x="6125284" y="4225345"/>
            <a:ext cx="1488199" cy="1221609"/>
            <a:chOff x="886691" y="3441643"/>
            <a:chExt cx="1907308" cy="1565640"/>
          </a:xfrm>
        </p:grpSpPr>
        <p:sp>
          <p:nvSpPr>
            <p:cNvPr id="34" name="椭圆 33">
              <a:extLst>
                <a:ext uri="{FF2B5EF4-FFF2-40B4-BE49-F238E27FC236}">
                  <a16:creationId xmlns:a16="http://schemas.microsoft.com/office/drawing/2014/main" id="{AFD849C3-6AA8-0E3C-73A9-03DBC8FA924A}"/>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5" name="椭圆 34">
              <a:extLst>
                <a:ext uri="{FF2B5EF4-FFF2-40B4-BE49-F238E27FC236}">
                  <a16:creationId xmlns:a16="http://schemas.microsoft.com/office/drawing/2014/main" id="{9BEF0B67-E098-200C-00B5-9AB0DE4503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6" name="椭圆 35">
              <a:extLst>
                <a:ext uri="{FF2B5EF4-FFF2-40B4-BE49-F238E27FC236}">
                  <a16:creationId xmlns:a16="http://schemas.microsoft.com/office/drawing/2014/main" id="{9E54C3C2-C924-DB7E-4BE0-6509512FC0A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7" name="椭圆 36">
              <a:extLst>
                <a:ext uri="{FF2B5EF4-FFF2-40B4-BE49-F238E27FC236}">
                  <a16:creationId xmlns:a16="http://schemas.microsoft.com/office/drawing/2014/main" id="{7D654EF1-FC5B-49E4-C99E-6B7F980D32A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8" name="椭圆 37">
              <a:extLst>
                <a:ext uri="{FF2B5EF4-FFF2-40B4-BE49-F238E27FC236}">
                  <a16:creationId xmlns:a16="http://schemas.microsoft.com/office/drawing/2014/main" id="{60FE5A5B-BF71-7998-D8B8-9BEBC038B53B}"/>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9" name="直接连接符 38">
              <a:extLst>
                <a:ext uri="{FF2B5EF4-FFF2-40B4-BE49-F238E27FC236}">
                  <a16:creationId xmlns:a16="http://schemas.microsoft.com/office/drawing/2014/main" id="{B30241BF-A121-0F2B-3640-A4D6950E833D}"/>
                </a:ext>
              </a:extLst>
            </p:cNvPr>
            <p:cNvCxnSpPr>
              <a:cxnSpLocks/>
              <a:stCxn id="34" idx="5"/>
              <a:endCxn id="36"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8B5B30C2-3620-E7F9-D2B3-8D27D1AB5C12}"/>
                </a:ext>
              </a:extLst>
            </p:cNvPr>
            <p:cNvCxnSpPr>
              <a:stCxn id="34" idx="5"/>
              <a:endCxn id="3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985A3977-76EE-8752-C1A6-58421F58DAC4}"/>
                </a:ext>
              </a:extLst>
            </p:cNvPr>
            <p:cNvCxnSpPr>
              <a:stCxn id="34" idx="5"/>
              <a:endCxn id="35"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0A1BD93-41AB-A6DE-AE5F-049C962FE296}"/>
                </a:ext>
              </a:extLst>
            </p:cNvPr>
            <p:cNvCxnSpPr>
              <a:stCxn id="34" idx="5"/>
              <a:endCxn id="3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04A3FBF6-8787-69B3-366A-763D053960D9}"/>
                </a:ext>
              </a:extLst>
            </p:cNvPr>
            <p:cNvCxnSpPr>
              <a:stCxn id="36" idx="3"/>
              <a:endCxn id="3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E6D3319E-6FDC-1168-363F-D248218C7F73}"/>
                </a:ext>
              </a:extLst>
            </p:cNvPr>
            <p:cNvCxnSpPr>
              <a:stCxn id="36" idx="3"/>
              <a:endCxn id="35"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725520EB-09AB-AD89-2CE1-4222AB4CA939}"/>
                </a:ext>
              </a:extLst>
            </p:cNvPr>
            <p:cNvCxnSpPr>
              <a:stCxn id="36" idx="3"/>
              <a:endCxn id="38"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F59DA761-D911-E3D1-17E6-E149D82E993B}"/>
                </a:ext>
              </a:extLst>
            </p:cNvPr>
            <p:cNvCxnSpPr>
              <a:stCxn id="37" idx="1"/>
              <a:endCxn id="35"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53539DC2-BC93-3822-5466-A2322647E168}"/>
                </a:ext>
              </a:extLst>
            </p:cNvPr>
            <p:cNvCxnSpPr>
              <a:stCxn id="37" idx="1"/>
              <a:endCxn id="38"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15D3E738-C144-DD14-77C5-2AE99FEAE471}"/>
                </a:ext>
              </a:extLst>
            </p:cNvPr>
            <p:cNvCxnSpPr>
              <a:stCxn id="35" idx="0"/>
              <a:endCxn id="3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60581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モデルの二次項の数が多く過ぎる</a:t>
            </a:r>
            <a:endParaRPr lang="en-US" altLang="zh-CN"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問題の完全グラフから辺を削除することで</a:t>
            </a:r>
            <a:endParaRPr lang="en-US" altLang="ja-JP" dirty="0"/>
          </a:p>
          <a:p>
            <a:r>
              <a:rPr lang="ja-JP" altLang="en-US" dirty="0"/>
              <a:t>目的関数の二次項の数を減らす手法を提案した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3703603" y="4686284"/>
            <a:ext cx="4784791" cy="1807192"/>
            <a:chOff x="879656" y="4369488"/>
            <a:chExt cx="4784791" cy="1807192"/>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620957" cy="729351"/>
              <a:chOff x="8969674" y="4777294"/>
              <a:chExt cx="1620957" cy="729351"/>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367682" cy="307777"/>
            </a:xfrm>
            <a:prstGeom prst="rect">
              <a:avLst/>
            </a:prstGeom>
            <a:noFill/>
          </p:spPr>
          <p:txBody>
            <a:bodyPr wrap="none" rtlCol="0">
              <a:spAutoFit/>
            </a:bodyPr>
            <a:lstStyle/>
            <a:p>
              <a:r>
                <a:rPr lang="en-US" altLang="zh-CN" sz="1400" dirty="0"/>
                <a:t>TSP</a:t>
              </a:r>
              <a:r>
                <a:rPr lang="ja-JP" altLang="en-US" sz="1400" dirty="0"/>
                <a:t>完全グラフ</a:t>
              </a:r>
              <a:endParaRPr lang="zh-CN" altLang="en-US" sz="1400"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367682" cy="523220"/>
            </a:xfrm>
            <a:prstGeom prst="rect">
              <a:avLst/>
            </a:prstGeom>
            <a:noFill/>
          </p:spPr>
          <p:txBody>
            <a:bodyPr wrap="none" rtlCol="0">
              <a:spAutoFit/>
            </a:bodyPr>
            <a:lstStyle/>
            <a:p>
              <a:r>
                <a:rPr lang="en-US" altLang="zh-CN" sz="1400" dirty="0"/>
                <a:t>TSP</a:t>
              </a:r>
              <a:r>
                <a:rPr lang="ja-JP" altLang="en-US" sz="1400" dirty="0"/>
                <a:t>制限された</a:t>
              </a:r>
              <a:endParaRPr lang="en-US" altLang="ja-JP" sz="1400" dirty="0"/>
            </a:p>
            <a:p>
              <a:r>
                <a:rPr lang="ja-JP" altLang="en-US" sz="1400" dirty="0"/>
                <a:t>グラフ</a:t>
              </a:r>
              <a:endParaRPr lang="zh-CN" altLang="en-US" sz="1400" dirty="0"/>
            </a:p>
          </p:txBody>
        </p:sp>
      </p:grpSp>
    </p:spTree>
    <p:extLst>
      <p:ext uri="{BB962C8B-B14F-4D97-AF65-F5344CB8AC3E}">
        <p14:creationId xmlns:p14="http://schemas.microsoft.com/office/powerpoint/2010/main" val="85253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8" y="1108898"/>
            <a:ext cx="7099362" cy="1631216"/>
          </a:xfrm>
          <a:prstGeom prst="rect">
            <a:avLst/>
          </a:prstGeom>
          <a:noFill/>
        </p:spPr>
        <p:txBody>
          <a:bodyPr wrap="square">
            <a:spAutoFit/>
          </a:bodyPr>
          <a:lstStyle/>
          <a:p>
            <a:pPr marL="285750" indent="-285750">
              <a:buFont typeface="Wingdings" panose="05000000000000000000" pitchFamily="2" charset="2"/>
              <a:buChar char="Ø"/>
            </a:pPr>
            <a:r>
              <a:rPr lang="ja-JP" altLang="en-US" sz="1600" b="1" dirty="0"/>
              <a:t>目的関数の二次項を削減する</a:t>
            </a:r>
            <a:endParaRPr lang="en-US" altLang="ja-JP" sz="1600" b="1" dirty="0"/>
          </a:p>
          <a:p>
            <a:endParaRPr lang="en-US" altLang="zh-CN" sz="1400" dirty="0"/>
          </a:p>
          <a:p>
            <a:r>
              <a:rPr lang="ja-JP" altLang="en-US" sz="1400" dirty="0"/>
              <a:t>制限されたグラフで存在しない辺は考慮しなくても良いことで</a:t>
            </a:r>
            <a:endParaRPr lang="en-US" altLang="ja-JP" sz="1400" dirty="0"/>
          </a:p>
          <a:p>
            <a:r>
              <a:rPr lang="ja-JP" altLang="en-US" sz="1400" dirty="0"/>
              <a:t>元の目的関数の二次項を削減できる</a:t>
            </a:r>
            <a:endParaRPr lang="en-US" altLang="zh-CN" sz="1400" dirty="0"/>
          </a:p>
          <a:p>
            <a:endParaRPr lang="en-US" altLang="zh-CN" sz="1400" dirty="0"/>
          </a:p>
          <a:p>
            <a:r>
              <a:rPr lang="ja-JP" altLang="en-US" sz="1400" dirty="0"/>
              <a:t>例えば：</a:t>
            </a:r>
            <a:endParaRPr lang="en-US" altLang="ja-JP" sz="1400" dirty="0"/>
          </a:p>
          <a:p>
            <a:r>
              <a:rPr lang="ja-JP" altLang="en-US" sz="1400" dirty="0"/>
              <a:t>町五つある</a:t>
            </a:r>
            <a:r>
              <a:rPr lang="en-US" altLang="ja-JP" sz="1400" dirty="0"/>
              <a:t>TSP</a:t>
            </a:r>
            <a:r>
              <a:rPr lang="ja-JP" altLang="en-US" sz="1400" dirty="0"/>
              <a:t>インスタンス</a:t>
            </a:r>
            <a:endParaRPr lang="zh-CN" altLang="en-US" sz="14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114238" y="3429000"/>
            <a:ext cx="954107" cy="276999"/>
          </a:xfrm>
          <a:prstGeom prst="rect">
            <a:avLst/>
          </a:prstGeom>
          <a:noFill/>
        </p:spPr>
        <p:txBody>
          <a:bodyPr wrap="none" rtlCol="0">
            <a:spAutoFit/>
          </a:bodyPr>
          <a:lstStyle/>
          <a:p>
            <a:r>
              <a:rPr lang="ja-JP" altLang="en-US" sz="1200" dirty="0"/>
              <a:t>完全グラフ</a:t>
            </a:r>
            <a:endParaRPr lang="zh-CN" altLang="en-US" sz="12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890516" y="3230742"/>
            <a:ext cx="1107996" cy="276999"/>
          </a:xfrm>
          <a:prstGeom prst="rect">
            <a:avLst/>
          </a:prstGeom>
          <a:noFill/>
        </p:spPr>
        <p:txBody>
          <a:bodyPr wrap="none" rtlCol="0">
            <a:spAutoFit/>
          </a:bodyPr>
          <a:lstStyle/>
          <a:p>
            <a:r>
              <a:rPr lang="ja-JP" altLang="en-US" sz="1200" dirty="0"/>
              <a:t>元の</a:t>
            </a:r>
            <a:r>
              <a:rPr lang="ja-JP" altLang="en-US" sz="1200" b="1" dirty="0"/>
              <a:t>距離行列</a:t>
            </a:r>
            <a:endParaRPr lang="zh-CN" altLang="en-US" sz="1200" dirty="0"/>
          </a:p>
        </p:txBody>
      </p:sp>
      <p:sp>
        <p:nvSpPr>
          <p:cNvPr id="13" name="箭头: 右 12">
            <a:extLst>
              <a:ext uri="{FF2B5EF4-FFF2-40B4-BE49-F238E27FC236}">
                <a16:creationId xmlns:a16="http://schemas.microsoft.com/office/drawing/2014/main" id="{922D95BC-3FB5-FDBE-E429-81EAF3C59F46}"/>
              </a:ext>
            </a:extLst>
          </p:cNvPr>
          <p:cNvSpPr/>
          <p:nvPr/>
        </p:nvSpPr>
        <p:spPr>
          <a:xfrm>
            <a:off x="3047936" y="3569192"/>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6209" y="5474720"/>
            <a:ext cx="954107" cy="461665"/>
          </a:xfrm>
          <a:prstGeom prst="rect">
            <a:avLst/>
          </a:prstGeom>
          <a:noFill/>
        </p:spPr>
        <p:txBody>
          <a:bodyPr wrap="none" rtlCol="0">
            <a:spAutoFit/>
          </a:bodyPr>
          <a:lstStyle/>
          <a:p>
            <a:r>
              <a:rPr lang="ja-JP" altLang="en-US" sz="1200" dirty="0"/>
              <a:t>制限された</a:t>
            </a:r>
            <a:endParaRPr lang="en-US" altLang="ja-JP" sz="1200" dirty="0"/>
          </a:p>
          <a:p>
            <a:r>
              <a:rPr lang="ja-JP" altLang="en-US" sz="1200" dirty="0"/>
              <a:t>グラフ</a:t>
            </a:r>
            <a:endParaRPr lang="zh-CN" altLang="en-US" sz="1200" dirty="0"/>
          </a:p>
        </p:txBody>
      </p:sp>
      <p:sp>
        <p:nvSpPr>
          <p:cNvPr id="33" name="箭头: 右 32">
            <a:extLst>
              <a:ext uri="{FF2B5EF4-FFF2-40B4-BE49-F238E27FC236}">
                <a16:creationId xmlns:a16="http://schemas.microsoft.com/office/drawing/2014/main" id="{D34071C3-38C7-CE9E-0886-70B25A04E267}"/>
              </a:ext>
            </a:extLst>
          </p:cNvPr>
          <p:cNvSpPr/>
          <p:nvPr/>
        </p:nvSpPr>
        <p:spPr>
          <a:xfrm>
            <a:off x="3024751" y="572610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927585" y="5229424"/>
            <a:ext cx="954107" cy="461665"/>
          </a:xfrm>
          <a:prstGeom prst="rect">
            <a:avLst/>
          </a:prstGeom>
          <a:noFill/>
        </p:spPr>
        <p:txBody>
          <a:bodyPr wrap="none" rtlCol="0">
            <a:spAutoFit/>
          </a:bodyPr>
          <a:lstStyle/>
          <a:p>
            <a:r>
              <a:rPr lang="ja-JP" altLang="en-US" sz="1200" dirty="0"/>
              <a:t>書き換えた</a:t>
            </a:r>
            <a:endParaRPr lang="en-US" altLang="ja-JP" sz="1200" dirty="0"/>
          </a:p>
          <a:p>
            <a:r>
              <a:rPr lang="ja-JP" altLang="en-US" sz="1200" b="1" dirty="0"/>
              <a:t>距離行列</a:t>
            </a:r>
            <a:endParaRPr lang="zh-CN" altLang="en-US" sz="12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7698462" y="1108898"/>
            <a:ext cx="4493538" cy="954107"/>
          </a:xfrm>
          <a:prstGeom prst="rect">
            <a:avLst/>
          </a:prstGeom>
          <a:noFill/>
        </p:spPr>
        <p:txBody>
          <a:bodyPr wrap="none" rtlCol="0">
            <a:spAutoFit/>
          </a:bodyPr>
          <a:lstStyle/>
          <a:p>
            <a:r>
              <a:rPr lang="ja-JP" altLang="en-US" sz="1400" dirty="0"/>
              <a:t>書き換えた距離で</a:t>
            </a:r>
            <a:endParaRPr lang="en-US" altLang="ja-JP" sz="1400" dirty="0"/>
          </a:p>
          <a:p>
            <a:r>
              <a:rPr lang="ja-JP" altLang="en-US" sz="1400" dirty="0"/>
              <a:t>全要素（対角成分は除く）は距離行列の最大値を引く</a:t>
            </a:r>
            <a:endParaRPr lang="en-US" altLang="ja-JP" sz="1400" dirty="0"/>
          </a:p>
          <a:p>
            <a:endParaRPr lang="en-US" altLang="zh-CN" sz="1400" dirty="0"/>
          </a:p>
          <a:p>
            <a:r>
              <a:rPr lang="ja-JP" altLang="en-US" sz="1400" dirty="0"/>
              <a:t>全要素は同一の値を引くと問題は変わらない</a:t>
            </a:r>
            <a:endParaRPr lang="zh-CN" altLang="en-US" sz="1400"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7698462" y="4489389"/>
                <a:ext cx="4493538" cy="1403846"/>
              </a:xfrm>
              <a:prstGeom prst="rect">
                <a:avLst/>
              </a:prstGeom>
              <a:noFill/>
            </p:spPr>
            <p:txBody>
              <a:bodyPr wrap="square" rtlCol="0">
                <a:spAutoFit/>
              </a:bodyPr>
              <a:lstStyle/>
              <a:p>
                <a:r>
                  <a:rPr lang="ja-JP" altLang="en-US" sz="1400" dirty="0"/>
                  <a:t>それで，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2,5</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3,5</m:t>
                        </m:r>
                      </m:sub>
                    </m:sSub>
                  </m:oMath>
                </a14:m>
                <a:r>
                  <a:rPr lang="ja-JP" altLang="en-US" sz="1400" dirty="0"/>
                  <a:t>が</a:t>
                </a:r>
                <a14:m>
                  <m:oMath xmlns:m="http://schemas.openxmlformats.org/officeDocument/2006/math">
                    <m:r>
                      <a:rPr lang="en-US" altLang="ja-JP" sz="1400" b="0" i="1" dirty="0" smtClean="0">
                        <a:solidFill>
                          <a:srgbClr val="FF0000"/>
                        </a:solidFill>
                        <a:latin typeface="Cambria Math" panose="02040503050406030204" pitchFamily="18" charset="0"/>
                      </a:rPr>
                      <m:t>0</m:t>
                    </m:r>
                  </m:oMath>
                </a14:m>
                <a:r>
                  <a:rPr lang="ja-JP" altLang="en-US" sz="1400" dirty="0"/>
                  <a:t>になる</a:t>
                </a:r>
                <a:endParaRPr lang="en-US" altLang="ja-JP" sz="1400" dirty="0"/>
              </a:p>
              <a:p>
                <a:endParaRPr lang="en-US" altLang="zh-CN" sz="1400" dirty="0"/>
              </a:p>
              <a:p>
                <a:r>
                  <a:rPr lang="ja-JP" altLang="en-US" sz="1400" dirty="0"/>
                  <a:t>目的関数で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1,3</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2,4</m:t>
                        </m:r>
                      </m:sub>
                    </m:sSub>
                  </m:oMath>
                </a14:m>
                <a:r>
                  <a:rPr lang="ja-JP" altLang="en-US" sz="1400" dirty="0"/>
                  <a:t>関連する二次項は全部</a:t>
                </a:r>
                <a14:m>
                  <m:oMath xmlns:m="http://schemas.openxmlformats.org/officeDocument/2006/math">
                    <m:r>
                      <a:rPr lang="en-US" altLang="ja-JP" sz="1400" b="0" i="1" smtClean="0">
                        <a:latin typeface="Cambria Math" panose="02040503050406030204" pitchFamily="18" charset="0"/>
                      </a:rPr>
                      <m:t>0</m:t>
                    </m:r>
                  </m:oMath>
                </a14:m>
                <a:r>
                  <a:rPr lang="ja-JP" altLang="en-US" sz="1400" dirty="0"/>
                  <a:t>になることで目的関数の二次項が削減できる</a:t>
                </a:r>
                <a:endParaRPr lang="en-US" altLang="ja-JP" sz="1400" dirty="0"/>
              </a:p>
              <a:p>
                <a:endParaRPr lang="en-US" altLang="zh-CN" sz="1400" dirty="0"/>
              </a:p>
              <a:p>
                <a:r>
                  <a:rPr lang="ja-JP" altLang="en-US" sz="1400" dirty="0"/>
                  <a:t>このインスタンスで二次項が</a:t>
                </a:r>
                <a14:m>
                  <m:oMath xmlns:m="http://schemas.openxmlformats.org/officeDocument/2006/math">
                    <m:r>
                      <a:rPr lang="en-US" altLang="ja-JP" sz="1400" i="1" dirty="0" smtClean="0">
                        <a:latin typeface="Cambria Math" panose="02040503050406030204" pitchFamily="18" charset="0"/>
                      </a:rPr>
                      <m:t>20</m:t>
                    </m:r>
                  </m:oMath>
                </a14:m>
                <a:r>
                  <a:rPr lang="ja-JP" altLang="en-US" sz="1400" dirty="0"/>
                  <a:t>個削減できる</a:t>
                </a:r>
                <a:endParaRPr lang="zh-CN" altLang="en-US" sz="1400"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7698462" y="4489389"/>
                <a:ext cx="4493538" cy="1403846"/>
              </a:xfrm>
              <a:prstGeom prst="rect">
                <a:avLst/>
              </a:prstGeom>
              <a:blipFill>
                <a:blip r:embed="rId2"/>
                <a:stretch>
                  <a:fillRect l="-407" b="-3463"/>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4120197822"/>
              </p:ext>
            </p:extLst>
          </p:nvPr>
        </p:nvGraphicFramePr>
        <p:xfrm>
          <a:off x="4114800" y="2063005"/>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203223684"/>
              </p:ext>
            </p:extLst>
          </p:nvPr>
        </p:nvGraphicFramePr>
        <p:xfrm>
          <a:off x="4114800" y="4431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1189148" y="3161644"/>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64685627"/>
              </p:ext>
            </p:extLst>
          </p:nvPr>
        </p:nvGraphicFramePr>
        <p:xfrm>
          <a:off x="8335556" y="2096349"/>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6" name="组合 5">
            <a:extLst>
              <a:ext uri="{FF2B5EF4-FFF2-40B4-BE49-F238E27FC236}">
                <a16:creationId xmlns:a16="http://schemas.microsoft.com/office/drawing/2014/main" id="{007F3B7C-2C7F-716C-08AA-9BDDF8147485}"/>
              </a:ext>
            </a:extLst>
          </p:cNvPr>
          <p:cNvGrpSpPr/>
          <p:nvPr/>
        </p:nvGrpSpPr>
        <p:grpSpPr>
          <a:xfrm>
            <a:off x="1071682" y="5115302"/>
            <a:ext cx="1488199" cy="1221609"/>
            <a:chOff x="886691" y="3441643"/>
            <a:chExt cx="1907308" cy="1565640"/>
          </a:xfrm>
        </p:grpSpPr>
        <p:sp>
          <p:nvSpPr>
            <p:cNvPr id="7" name="椭圆 6">
              <a:extLst>
                <a:ext uri="{FF2B5EF4-FFF2-40B4-BE49-F238E27FC236}">
                  <a16:creationId xmlns:a16="http://schemas.microsoft.com/office/drawing/2014/main" id="{DA85AE73-C845-8873-74D9-64D36FF262AF}"/>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 name="椭圆 7">
              <a:extLst>
                <a:ext uri="{FF2B5EF4-FFF2-40B4-BE49-F238E27FC236}">
                  <a16:creationId xmlns:a16="http://schemas.microsoft.com/office/drawing/2014/main" id="{EC97401F-32D0-934E-339F-DCCF81E24FDB}"/>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9" name="椭圆 8">
              <a:extLst>
                <a:ext uri="{FF2B5EF4-FFF2-40B4-BE49-F238E27FC236}">
                  <a16:creationId xmlns:a16="http://schemas.microsoft.com/office/drawing/2014/main" id="{CFCA9FED-1A75-F6F1-8D07-DCD44A1AD637}"/>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a:extLst>
                <a:ext uri="{FF2B5EF4-FFF2-40B4-BE49-F238E27FC236}">
                  <a16:creationId xmlns:a16="http://schemas.microsoft.com/office/drawing/2014/main" id="{2842183F-DC20-E56C-6FAC-7AD9FD0E0478}"/>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DA83E163-B008-F31F-CC2C-DFCD78A4EF9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4" name="直接连接符 13">
              <a:extLst>
                <a:ext uri="{FF2B5EF4-FFF2-40B4-BE49-F238E27FC236}">
                  <a16:creationId xmlns:a16="http://schemas.microsoft.com/office/drawing/2014/main" id="{9C8E8BB5-10D7-1995-7B5A-49F9FBDCFA6C}"/>
                </a:ext>
              </a:extLst>
            </p:cNvPr>
            <p:cNvCxnSpPr>
              <a:cxnSpLocks/>
              <a:stCxn id="7" idx="5"/>
              <a:endCxn id="9"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A59F22C-AEEB-EF11-CC01-FE68FA66E57B}"/>
                </a:ext>
              </a:extLst>
            </p:cNvPr>
            <p:cNvCxnSpPr>
              <a:stCxn id="7" idx="5"/>
              <a:endCxn id="1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72C42933-EF6D-A0D8-E702-8EC513831768}"/>
                </a:ext>
              </a:extLst>
            </p:cNvPr>
            <p:cNvCxnSpPr>
              <a:stCxn id="7" idx="5"/>
              <a:endCxn id="8"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99C4CE9A-3A9E-95B1-FD58-5648BFEE8FCB}"/>
                </a:ext>
              </a:extLst>
            </p:cNvPr>
            <p:cNvCxnSpPr>
              <a:stCxn id="7" idx="5"/>
              <a:endCxn id="1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7EDD452D-2A08-C659-CCD7-7418FE6F037B}"/>
                </a:ext>
              </a:extLst>
            </p:cNvPr>
            <p:cNvCxnSpPr>
              <a:stCxn id="9" idx="3"/>
              <a:endCxn id="1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17726C8-E47A-985D-95E0-18D25CB66F9A}"/>
                </a:ext>
              </a:extLst>
            </p:cNvPr>
            <p:cNvCxnSpPr>
              <a:stCxn id="9" idx="3"/>
              <a:endCxn id="8"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1D0ED187-F04C-AE78-FFEB-84DD5BCCD201}"/>
                </a:ext>
              </a:extLst>
            </p:cNvPr>
            <p:cNvCxnSpPr>
              <a:stCxn id="9" idx="3"/>
              <a:endCxn id="12"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B723AA4-27BE-5C1E-E004-41BCD2443D11}"/>
                </a:ext>
              </a:extLst>
            </p:cNvPr>
            <p:cNvCxnSpPr>
              <a:stCxn id="11" idx="1"/>
              <a:endCxn id="8"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273D350-E2F3-4B62-AD39-80828F108EA2}"/>
                </a:ext>
              </a:extLst>
            </p:cNvPr>
            <p:cNvCxnSpPr>
              <a:stCxn id="11" idx="1"/>
              <a:endCxn id="12"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5AA2C566-20A6-CB72-DA42-EB56742AD93C}"/>
                </a:ext>
              </a:extLst>
            </p:cNvPr>
            <p:cNvCxnSpPr>
              <a:stCxn id="8" idx="0"/>
              <a:endCxn id="1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20949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CB47FB24-F3A2-94B3-CAC2-6E0F4AB32723}"/>
                  </a:ext>
                </a:extLst>
              </p:cNvPr>
              <p:cNvSpPr txBox="1"/>
              <p:nvPr/>
            </p:nvSpPr>
            <p:spPr>
              <a:xfrm>
                <a:off x="190249" y="1232755"/>
                <a:ext cx="6857097" cy="1084015"/>
              </a:xfrm>
              <a:prstGeom prst="rect">
                <a:avLst/>
              </a:prstGeom>
              <a:noFill/>
            </p:spPr>
            <p:txBody>
              <a:bodyPr wrap="square">
                <a:spAutoFit/>
              </a:bodyPr>
              <a:lstStyle/>
              <a:p>
                <a:pPr marL="285750" indent="-285750">
                  <a:buFont typeface="Wingdings" panose="05000000000000000000" pitchFamily="2" charset="2"/>
                  <a:buChar char="Ø"/>
                </a:pPr>
                <a:r>
                  <a:rPr lang="ja-JP" altLang="en-US" sz="1600" b="1" dirty="0"/>
                  <a:t>目的関数の二次項の削減率</a:t>
                </a:r>
                <a:endParaRPr lang="en-US" altLang="ja-JP" sz="1600" b="1" dirty="0"/>
              </a:p>
              <a:p>
                <a:endParaRPr lang="en-US" altLang="zh-CN" sz="1100" dirty="0"/>
              </a:p>
              <a:p>
                <a:r>
                  <a:rPr lang="ja-JP" altLang="en-US" sz="1400" dirty="0"/>
                  <a:t>削減率 </a:t>
                </a:r>
                <a:r>
                  <a:rPr lang="en-US" altLang="ja-JP" sz="1400" dirty="0"/>
                  <a:t>= </a:t>
                </a:r>
                <a14:m>
                  <m:oMath xmlns:m="http://schemas.openxmlformats.org/officeDocument/2006/math">
                    <m:f>
                      <m:fPr>
                        <m:ctrlPr>
                          <a:rPr lang="en-US" altLang="ja-JP" sz="1400" i="1" smtClean="0">
                            <a:latin typeface="Cambria Math" panose="02040503050406030204" pitchFamily="18" charset="0"/>
                          </a:rPr>
                        </m:ctrlPr>
                      </m:fPr>
                      <m:num>
                        <m:r>
                          <a:rPr lang="ja-JP" altLang="en-US" sz="1400" i="1">
                            <a:latin typeface="Cambria Math" panose="02040503050406030204" pitchFamily="18" charset="0"/>
                          </a:rPr>
                          <m:t>制限しない</m:t>
                        </m:r>
                        <m:r>
                          <m:rPr>
                            <m:sty m:val="p"/>
                          </m:rPr>
                          <a:rPr lang="en-US" altLang="ja-JP" sz="1400" i="1">
                            <a:latin typeface="Cambria Math" panose="02040503050406030204" pitchFamily="18" charset="0"/>
                          </a:rPr>
                          <m:t>TSP</m:t>
                        </m:r>
                        <m:r>
                          <a:rPr lang="ja-JP" altLang="en-US" sz="1400" i="1">
                            <a:latin typeface="Cambria Math" panose="02040503050406030204" pitchFamily="18" charset="0"/>
                          </a:rPr>
                          <m:t>の二次項</m:t>
                        </m:r>
                        <m:r>
                          <a:rPr lang="ja-JP" altLang="en-US" sz="1400" i="1">
                            <a:latin typeface="Cambria Math" panose="02040503050406030204" pitchFamily="18" charset="0"/>
                          </a:rPr>
                          <m:t>数</m:t>
                        </m:r>
                        <m:r>
                          <a:rPr lang="en-US" altLang="ja-JP" sz="1400" b="0" i="1" smtClean="0">
                            <a:latin typeface="Cambria Math" panose="02040503050406030204" pitchFamily="18" charset="0"/>
                          </a:rPr>
                          <m:t>  </m:t>
                        </m:r>
                        <m:r>
                          <a:rPr lang="en-US" altLang="ja-JP" sz="1400" i="1">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  </m:t>
                        </m:r>
                        <m:r>
                          <a:rPr lang="ja-JP" altLang="en-US" sz="1400" i="1">
                            <a:latin typeface="Cambria Math" panose="02040503050406030204" pitchFamily="18" charset="0"/>
                          </a:rPr>
                          <m:t>制限された</m:t>
                        </m:r>
                        <m:r>
                          <m:rPr>
                            <m:sty m:val="p"/>
                          </m:rPr>
                          <a:rPr lang="en-US" altLang="ja-JP" sz="1400" i="1" smtClean="0">
                            <a:latin typeface="Cambria Math" panose="02040503050406030204" pitchFamily="18" charset="0"/>
                          </a:rPr>
                          <m:t>TSP</m:t>
                        </m:r>
                        <m:r>
                          <a:rPr lang="ja-JP" altLang="en-US" sz="1400" i="1" smtClean="0">
                            <a:latin typeface="Cambria Math" panose="02040503050406030204" pitchFamily="18" charset="0"/>
                          </a:rPr>
                          <m:t>の</m:t>
                        </m:r>
                        <m:r>
                          <a:rPr lang="ja-JP" altLang="en-US" sz="1400" i="1">
                            <a:latin typeface="Cambria Math" panose="02040503050406030204" pitchFamily="18" charset="0"/>
                          </a:rPr>
                          <m:t>二次項数</m:t>
                        </m:r>
                      </m:num>
                      <m:den>
                        <m:r>
                          <a:rPr lang="ja-JP" altLang="en-US" sz="1400" i="1">
                            <a:latin typeface="Cambria Math" panose="02040503050406030204" pitchFamily="18" charset="0"/>
                          </a:rPr>
                          <m:t>制限</m:t>
                        </m:r>
                        <m:r>
                          <a:rPr lang="ja-JP" altLang="en-US" sz="1400" i="1" smtClean="0">
                            <a:latin typeface="Cambria Math" panose="02040503050406030204" pitchFamily="18" charset="0"/>
                          </a:rPr>
                          <m:t>しない</m:t>
                        </m:r>
                        <m:r>
                          <m:rPr>
                            <m:sty m:val="p"/>
                          </m:rPr>
                          <a:rPr lang="en-US" altLang="ja-JP" sz="1400" i="1">
                            <a:latin typeface="Cambria Math" panose="02040503050406030204" pitchFamily="18" charset="0"/>
                          </a:rPr>
                          <m:t>TSP</m:t>
                        </m:r>
                        <m:r>
                          <a:rPr lang="ja-JP" altLang="en-US" sz="1400" i="1">
                            <a:latin typeface="Cambria Math" panose="02040503050406030204" pitchFamily="18" charset="0"/>
                          </a:rPr>
                          <m:t>の二次項</m:t>
                        </m:r>
                        <m:r>
                          <a:rPr lang="ja-JP" altLang="en-US" sz="1400" i="1" smtClean="0">
                            <a:latin typeface="Cambria Math" panose="02040503050406030204" pitchFamily="18" charset="0"/>
                          </a:rPr>
                          <m:t>数</m:t>
                        </m:r>
                      </m:den>
                    </m:f>
                    <m:r>
                      <a:rPr lang="en-US" altLang="ja-JP" sz="1400" i="1">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100%</m:t>
                    </m:r>
                  </m:oMath>
                </a14:m>
                <a:endParaRPr lang="en-US" altLang="zh-CN" sz="1100" dirty="0"/>
              </a:p>
              <a:p>
                <a:endParaRPr lang="en-US" altLang="zh-CN" sz="1100" dirty="0"/>
              </a:p>
            </p:txBody>
          </p:sp>
        </mc:Choice>
        <mc:Fallback>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190249" y="1232755"/>
                <a:ext cx="6857097" cy="1084015"/>
              </a:xfrm>
              <a:prstGeom prst="rect">
                <a:avLst/>
              </a:prstGeom>
              <a:blipFill>
                <a:blip r:embed="rId3"/>
                <a:stretch>
                  <a:fillRect l="-356" t="-168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文本框 36">
                <a:extLst>
                  <a:ext uri="{FF2B5EF4-FFF2-40B4-BE49-F238E27FC236}">
                    <a16:creationId xmlns:a16="http://schemas.microsoft.com/office/drawing/2014/main" id="{DFD489FE-4A36-A270-C815-2E996D11FC7A}"/>
                  </a:ext>
                </a:extLst>
              </p:cNvPr>
              <p:cNvSpPr txBox="1"/>
              <p:nvPr/>
            </p:nvSpPr>
            <p:spPr>
              <a:xfrm>
                <a:off x="6313863" y="1672568"/>
                <a:ext cx="5976736" cy="3293209"/>
              </a:xfrm>
              <a:prstGeom prst="rect">
                <a:avLst/>
              </a:prstGeom>
              <a:noFill/>
            </p:spPr>
            <p:txBody>
              <a:bodyPr wrap="square" rtlCol="0">
                <a:spAutoFit/>
              </a:bodyPr>
              <a:lstStyle/>
              <a:p>
                <a:r>
                  <a:rPr lang="ja-JP" altLang="en-US" sz="1600" dirty="0"/>
                  <a:t>総</a:t>
                </a:r>
                <a:r>
                  <a:rPr lang="en-US" altLang="ja-JP" sz="1600" dirty="0"/>
                  <a:t>196</a:t>
                </a:r>
                <a:r>
                  <a:rPr lang="ja-JP" altLang="en-US" sz="1600" dirty="0"/>
                  <a:t>個のインスタンスで</a:t>
                </a:r>
                <a:r>
                  <a:rPr lang="ja-JP" altLang="en-US" sz="1600" b="1" dirty="0"/>
                  <a:t>平均削減率</a:t>
                </a:r>
                <a:endParaRPr lang="en-US" altLang="ja-JP" sz="1600" b="1" dirty="0"/>
              </a:p>
              <a:p>
                <a:r>
                  <a:rPr lang="ja-JP" altLang="en-US" sz="1600" dirty="0"/>
                  <a:t>ドロネー三角形分割：</a:t>
                </a:r>
                <a:r>
                  <a:rPr lang="en-US" altLang="ja-JP" sz="1600" dirty="0"/>
                  <a:t> </a:t>
                </a:r>
                <a14:m>
                  <m:oMath xmlns:m="http://schemas.openxmlformats.org/officeDocument/2006/math">
                    <m:r>
                      <a:rPr lang="en-US" altLang="ja-JP" sz="1600" i="1" dirty="0">
                        <a:latin typeface="Cambria Math" panose="02040503050406030204" pitchFamily="18" charset="0"/>
                      </a:rPr>
                      <m:t>4</m:t>
                    </m:r>
                    <m:r>
                      <a:rPr lang="en-US" altLang="ja-JP" sz="1600" b="0" i="1" dirty="0" smtClean="0">
                        <a:latin typeface="Cambria Math" panose="02040503050406030204" pitchFamily="18" charset="0"/>
                      </a:rPr>
                      <m:t>4.6</m:t>
                    </m:r>
                    <m:r>
                      <a:rPr lang="ja-JP" altLang="en-US" sz="1600" i="1" dirty="0">
                        <a:latin typeface="Cambria Math" panose="02040503050406030204" pitchFamily="18" charset="0"/>
                      </a:rPr>
                      <m:t>％</m:t>
                    </m:r>
                  </m:oMath>
                </a14:m>
                <a:endParaRPr lang="en-US" altLang="ja-JP" sz="1600" dirty="0"/>
              </a:p>
              <a:p>
                <a:r>
                  <a:rPr lang="en-US" altLang="ja-JP" sz="1600" dirty="0"/>
                  <a:t>Seg</a:t>
                </a:r>
                <a:r>
                  <a:rPr lang="ja-JP" altLang="en-US" sz="1600" dirty="0"/>
                  <a:t>グラフ：</a:t>
                </a:r>
                <a14:m>
                  <m:oMath xmlns:m="http://schemas.openxmlformats.org/officeDocument/2006/math">
                    <m:r>
                      <a:rPr lang="en-US" altLang="ja-JP" sz="1600" i="1" dirty="0">
                        <a:latin typeface="Cambria Math" panose="02040503050406030204" pitchFamily="18" charset="0"/>
                      </a:rPr>
                      <m:t>3</m:t>
                    </m:r>
                    <m:r>
                      <a:rPr lang="en-US" altLang="ja-JP" sz="1600" b="0" i="1" dirty="0" smtClean="0">
                        <a:latin typeface="Cambria Math" panose="02040503050406030204" pitchFamily="18" charset="0"/>
                      </a:rPr>
                      <m:t>4.3</m:t>
                    </m:r>
                    <m:r>
                      <a:rPr lang="ja-JP" altLang="en-US" sz="1600" i="1" dirty="0">
                        <a:latin typeface="Cambria Math" panose="02040503050406030204" pitchFamily="18" charset="0"/>
                      </a:rPr>
                      <m:t>％</m:t>
                    </m:r>
                  </m:oMath>
                </a14:m>
                <a:endParaRPr lang="en-US" altLang="ja-JP" sz="1600" dirty="0"/>
              </a:p>
              <a:p>
                <a:r>
                  <a:rPr lang="en-US" altLang="ja-JP" sz="1600" dirty="0"/>
                  <a:t>Nei</a:t>
                </a:r>
                <a:r>
                  <a:rPr lang="ja-JP" altLang="en-US" sz="1600" dirty="0"/>
                  <a:t>グラフ：</a:t>
                </a:r>
                <a14:m>
                  <m:oMath xmlns:m="http://schemas.openxmlformats.org/officeDocument/2006/math">
                    <m:r>
                      <a:rPr lang="en-US" altLang="ja-JP" sz="1600" i="1" dirty="0">
                        <a:latin typeface="Cambria Math" panose="02040503050406030204" pitchFamily="18" charset="0"/>
                      </a:rPr>
                      <m:t>2</m:t>
                    </m:r>
                    <m:r>
                      <a:rPr lang="en-US" altLang="ja-JP" sz="1600" b="0" i="1" dirty="0" smtClean="0">
                        <a:latin typeface="Cambria Math" panose="02040503050406030204" pitchFamily="18" charset="0"/>
                      </a:rPr>
                      <m:t>8.3</m:t>
                    </m:r>
                    <m:r>
                      <a:rPr lang="ja-JP" altLang="en-US" sz="1600" i="1" dirty="0">
                        <a:latin typeface="Cambria Math" panose="02040503050406030204" pitchFamily="18" charset="0"/>
                      </a:rPr>
                      <m:t>％</m:t>
                    </m:r>
                  </m:oMath>
                </a14:m>
                <a:endParaRPr lang="en-US" altLang="ja-JP" sz="1600" dirty="0"/>
              </a:p>
              <a:p>
                <a:endParaRPr lang="en-US" altLang="ja-JP" sz="1600" dirty="0"/>
              </a:p>
              <a:p>
                <a:endParaRPr lang="en-US" altLang="ja-JP" sz="1600" dirty="0"/>
              </a:p>
              <a:p>
                <a:r>
                  <a:rPr lang="en-US" altLang="ja-JP" sz="1600" dirty="0"/>
                  <a:t>Seg</a:t>
                </a:r>
                <a:r>
                  <a:rPr lang="ja-JP" altLang="en-US" sz="1600" dirty="0"/>
                  <a:t>グラフの辺の個数は</a:t>
                </a:r>
                <a:r>
                  <a:rPr lang="en-US" altLang="ja-JP" sz="1600" dirty="0"/>
                  <a:t>Nei</a:t>
                </a:r>
                <a:r>
                  <a:rPr lang="ja-JP" altLang="en-US" sz="1600" dirty="0"/>
                  <a:t>グラフの辺の個数より少ないから</a:t>
                </a:r>
                <a:endParaRPr lang="en-US" altLang="ja-JP" sz="1600" dirty="0"/>
              </a:p>
              <a:p>
                <a:r>
                  <a:rPr lang="en-US" altLang="ja-JP" sz="1600" dirty="0"/>
                  <a:t>Seg</a:t>
                </a:r>
                <a:r>
                  <a:rPr lang="ja-JP" altLang="en-US" sz="1600" dirty="0"/>
                  <a:t>方法で削減率は大きいである．</a:t>
                </a:r>
                <a:endParaRPr lang="zh-CN" altLang="en-US" sz="1600" dirty="0"/>
              </a:p>
              <a:p>
                <a:endParaRPr lang="en-US" altLang="ja-JP" sz="1600" dirty="0"/>
              </a:p>
              <a:p>
                <a:endParaRPr lang="en-US" altLang="ja-JP" sz="1600" dirty="0"/>
              </a:p>
              <a:p>
                <a:r>
                  <a:rPr lang="ja-JP" altLang="en-US" sz="1600" dirty="0"/>
                  <a:t>インスタンスのサイズが大きくなるに連れて</a:t>
                </a:r>
                <a:endParaRPr lang="en-US" altLang="ja-JP" sz="1600" dirty="0"/>
              </a:p>
              <a:p>
                <a:r>
                  <a:rPr lang="ja-JP" altLang="en-US" sz="1600" dirty="0"/>
                  <a:t>提案手法での削減率も大きくなる</a:t>
                </a:r>
                <a:endParaRPr lang="en-US" altLang="ja-JP" sz="1600" dirty="0"/>
              </a:p>
              <a:p>
                <a:endParaRPr lang="en-US" altLang="zh-CN" sz="1600" dirty="0"/>
              </a:p>
            </p:txBody>
          </p:sp>
        </mc:Choice>
        <mc:Fallback>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313863" y="1672568"/>
                <a:ext cx="5976736" cy="3293209"/>
              </a:xfrm>
              <a:prstGeom prst="rect">
                <a:avLst/>
              </a:prstGeom>
              <a:blipFill>
                <a:blip r:embed="rId4"/>
                <a:stretch>
                  <a:fillRect l="-612" t="-555"/>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6BDF9FAE-223A-22B2-811F-0A986D4F9E2A}"/>
              </a:ext>
            </a:extLst>
          </p:cNvPr>
          <p:cNvSpPr txBox="1"/>
          <p:nvPr/>
        </p:nvSpPr>
        <p:spPr>
          <a:xfrm>
            <a:off x="0" y="6427113"/>
            <a:ext cx="6146800" cy="430887"/>
          </a:xfrm>
          <a:prstGeom prst="rect">
            <a:avLst/>
          </a:prstGeom>
          <a:noFill/>
        </p:spPr>
        <p:txBody>
          <a:bodyPr wrap="square">
            <a:spAutoFit/>
          </a:bodyPr>
          <a:lstStyle/>
          <a:p>
            <a:r>
              <a:rPr lang="ja-JP" altLang="en-US" sz="1100" dirty="0"/>
              <a:t>実験のインスタンス：</a:t>
            </a:r>
            <a:endParaRPr lang="en-US" altLang="ja-JP" sz="1100" dirty="0"/>
          </a:p>
          <a:p>
            <a:r>
              <a:rPr lang="ja-JP" altLang="en-US" sz="1100" dirty="0"/>
              <a:t>町の個数</a:t>
            </a:r>
            <a:r>
              <a:rPr lang="en-US" altLang="ja-JP" sz="1100" dirty="0"/>
              <a:t>5</a:t>
            </a:r>
            <a:r>
              <a:rPr lang="ja-JP" altLang="en-US" sz="1100" dirty="0"/>
              <a:t>から</a:t>
            </a:r>
            <a:r>
              <a:rPr lang="en-US" altLang="ja-JP" sz="1100" dirty="0"/>
              <a:t>200</a:t>
            </a:r>
            <a:r>
              <a:rPr lang="ja-JP" altLang="en-US" sz="1100" dirty="0"/>
              <a:t>まで（総</a:t>
            </a:r>
            <a:r>
              <a:rPr lang="en-US" altLang="ja-JP" sz="1100" dirty="0"/>
              <a:t>196</a:t>
            </a:r>
            <a:r>
              <a:rPr lang="ja-JP" altLang="en-US" sz="1100" dirty="0"/>
              <a:t>個）</a:t>
            </a:r>
            <a:endParaRPr lang="en-US" altLang="ja-JP" sz="1100" dirty="0"/>
          </a:p>
        </p:txBody>
      </p:sp>
      <p:pic>
        <p:nvPicPr>
          <p:cNvPr id="8" name="图片 7" descr="图表, 散点图&#10;&#10;描述已自动生成">
            <a:extLst>
              <a:ext uri="{FF2B5EF4-FFF2-40B4-BE49-F238E27FC236}">
                <a16:creationId xmlns:a16="http://schemas.microsoft.com/office/drawing/2014/main" id="{7120AC2E-2EE7-A3F9-66A5-EAAF677A00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249" y="2468743"/>
            <a:ext cx="5191646" cy="3701705"/>
          </a:xfrm>
          <a:prstGeom prst="rect">
            <a:avLst/>
          </a:prstGeom>
        </p:spPr>
      </p:pic>
    </p:spTree>
    <p:extLst>
      <p:ext uri="{BB962C8B-B14F-4D97-AF65-F5344CB8AC3E}">
        <p14:creationId xmlns:p14="http://schemas.microsoft.com/office/powerpoint/2010/main" val="1071848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0227F-B027-A3B1-BE56-61849AB7ED2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B77C38E-7461-57F9-EB17-2F7A57118916}"/>
              </a:ext>
            </a:extLst>
          </p:cNvPr>
          <p:cNvSpPr txBox="1"/>
          <p:nvPr/>
        </p:nvSpPr>
        <p:spPr>
          <a:xfrm>
            <a:off x="301086" y="241382"/>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09DD5F0D-3E43-C11C-696B-4FB3C902C4CD}"/>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03DB819-A9E4-0969-988F-A2753C0B8FE5}"/>
              </a:ext>
            </a:extLst>
          </p:cNvPr>
          <p:cNvSpPr txBox="1"/>
          <p:nvPr/>
        </p:nvSpPr>
        <p:spPr>
          <a:xfrm>
            <a:off x="190249" y="1232755"/>
            <a:ext cx="6857097" cy="3293209"/>
          </a:xfrm>
          <a:prstGeom prst="rect">
            <a:avLst/>
          </a:prstGeom>
          <a:noFill/>
        </p:spPr>
        <p:txBody>
          <a:bodyPr wrap="square">
            <a:spAutoFit/>
          </a:bodyPr>
          <a:lstStyle/>
          <a:p>
            <a:pPr marL="285750" indent="-285750">
              <a:buFont typeface="Wingdings" panose="05000000000000000000" pitchFamily="2" charset="2"/>
              <a:buChar char="Ø"/>
            </a:pPr>
            <a:r>
              <a:rPr lang="ja-JP" altLang="en-US" sz="1600" b="1" dirty="0"/>
              <a:t>マイナー埋め込み実験</a:t>
            </a:r>
            <a:endParaRPr lang="en-US" altLang="ja-JP" sz="1600" b="1" dirty="0"/>
          </a:p>
          <a:p>
            <a:pPr marL="285750" indent="-285750">
              <a:buFont typeface="Wingdings" panose="05000000000000000000" pitchFamily="2" charset="2"/>
              <a:buChar char="Ø"/>
            </a:pPr>
            <a:endParaRPr lang="en-US" altLang="zh-CN" sz="1600" b="1" dirty="0"/>
          </a:p>
          <a:p>
            <a:r>
              <a:rPr lang="ja-JP" altLang="en-US" sz="1600" dirty="0"/>
              <a:t>異なるグラフに基づく</a:t>
            </a:r>
            <a:r>
              <a:rPr lang="en-US" altLang="ja-JP" sz="1600" dirty="0"/>
              <a:t>TSP</a:t>
            </a:r>
            <a:r>
              <a:rPr lang="ja-JP" altLang="en-US" sz="1600" dirty="0"/>
              <a:t>を量子アニーラに埋め込み</a:t>
            </a:r>
            <a:endParaRPr lang="en-US" altLang="ja-JP" sz="1600" dirty="0"/>
          </a:p>
          <a:p>
            <a:endParaRPr lang="en-US" altLang="zh-CN" sz="1600" dirty="0"/>
          </a:p>
          <a:p>
            <a:r>
              <a:rPr lang="ja-JP" altLang="en-US" sz="1600" dirty="0"/>
              <a:t>一つのインスタンスで</a:t>
            </a:r>
            <a:endParaRPr lang="en-US" altLang="ja-JP" sz="1600" dirty="0"/>
          </a:p>
          <a:p>
            <a:pPr marL="285750" indent="-285750">
              <a:buFont typeface="Arial" panose="020B0604020202020204" pitchFamily="34" charset="0"/>
              <a:buChar char="•"/>
            </a:pPr>
            <a:r>
              <a:rPr lang="ja-JP" altLang="en-US" sz="1600" dirty="0"/>
              <a:t>ランダムシード：</a:t>
            </a:r>
            <a:r>
              <a:rPr lang="en-US" altLang="ja-JP" sz="1600" dirty="0"/>
              <a:t>1~10</a:t>
            </a:r>
            <a:r>
              <a:rPr lang="ja-JP" altLang="en-US" sz="1600" dirty="0"/>
              <a:t>（</a:t>
            </a:r>
            <a:r>
              <a:rPr lang="en-US" altLang="ja-JP" sz="1600" dirty="0"/>
              <a:t>10</a:t>
            </a:r>
            <a:r>
              <a:rPr lang="ja-JP" altLang="en-US" sz="1600" dirty="0"/>
              <a:t>回の試み）</a:t>
            </a:r>
            <a:endParaRPr lang="en-US" altLang="ja-JP" sz="1600" dirty="0"/>
          </a:p>
          <a:p>
            <a:pPr marL="285750" indent="-285750">
              <a:buFont typeface="Arial" panose="020B0604020202020204" pitchFamily="34" charset="0"/>
              <a:buChar char="•"/>
            </a:pPr>
            <a:endParaRPr lang="en-US" altLang="ja-JP" sz="1600" dirty="0"/>
          </a:p>
          <a:p>
            <a:pPr marL="285750" indent="-285750">
              <a:buFont typeface="Arial" panose="020B0604020202020204" pitchFamily="34" charset="0"/>
              <a:buChar char="•"/>
            </a:pPr>
            <a:r>
              <a:rPr lang="ja-JP" altLang="en-US" sz="1600" dirty="0"/>
              <a:t>埋め込み</a:t>
            </a:r>
            <a:r>
              <a:rPr lang="ja-JP" altLang="en-US" sz="1600" b="1" dirty="0"/>
              <a:t>成功</a:t>
            </a:r>
            <a:r>
              <a:rPr lang="ja-JP" altLang="en-US" sz="1600" dirty="0"/>
              <a:t>：同じサイズのトポロジーで</a:t>
            </a:r>
            <a:endParaRPr lang="en-US" altLang="ja-JP" sz="1600" dirty="0"/>
          </a:p>
          <a:p>
            <a:r>
              <a:rPr lang="ja-JP" altLang="en-US" sz="1600" dirty="0"/>
              <a:t>　　　　　　　　サイズが</a:t>
            </a:r>
            <a:r>
              <a:rPr lang="en-US" altLang="ja-JP" sz="1600" dirty="0"/>
              <a:t>1</a:t>
            </a:r>
            <a:r>
              <a:rPr lang="ja-JP" altLang="en-US" sz="1600" dirty="0"/>
              <a:t>大きいインスタンスを埋め込み</a:t>
            </a:r>
            <a:endParaRPr lang="en-US" altLang="ja-JP" sz="1600" dirty="0"/>
          </a:p>
          <a:p>
            <a:endParaRPr lang="en-US" altLang="ja-JP" sz="1600" dirty="0"/>
          </a:p>
          <a:p>
            <a:pPr marL="285750" indent="-285750">
              <a:buFont typeface="Arial" panose="020B0604020202020204" pitchFamily="34" charset="0"/>
              <a:buChar char="•"/>
            </a:pPr>
            <a:r>
              <a:rPr lang="ja-JP" altLang="en-US" sz="1600" dirty="0"/>
              <a:t>埋め込み</a:t>
            </a:r>
            <a:r>
              <a:rPr lang="ja-JP" altLang="en-US" sz="1600" b="1" dirty="0"/>
              <a:t>失敗</a:t>
            </a:r>
            <a:r>
              <a:rPr lang="ja-JP" altLang="en-US" sz="1600" dirty="0"/>
              <a:t>：サイズが</a:t>
            </a:r>
            <a:r>
              <a:rPr lang="en-US" altLang="ja-JP" sz="1600" dirty="0"/>
              <a:t>1</a:t>
            </a:r>
            <a:r>
              <a:rPr lang="ja-JP" altLang="en-US" sz="1600" dirty="0"/>
              <a:t>大きいのトポロジーで</a:t>
            </a:r>
            <a:endParaRPr lang="en-US" altLang="ja-JP" sz="1600" dirty="0"/>
          </a:p>
          <a:p>
            <a:r>
              <a:rPr lang="ja-JP" altLang="en-US" sz="1600" dirty="0"/>
              <a:t>　　　　　　　　同じサイズのインスタンスを埋め込み</a:t>
            </a:r>
            <a:endParaRPr lang="en-US" altLang="ja-JP" sz="1600" dirty="0"/>
          </a:p>
          <a:p>
            <a:pPr marL="285750" indent="-285750">
              <a:buFont typeface="Arial" panose="020B0604020202020204" pitchFamily="34" charset="0"/>
              <a:buChar char="•"/>
            </a:pPr>
            <a:endParaRPr lang="en-US" altLang="ja-JP" sz="1600" dirty="0"/>
          </a:p>
        </p:txBody>
      </p:sp>
      <mc:AlternateContent xmlns:mc="http://schemas.openxmlformats.org/markup-compatibility/2006">
        <mc:Choice xmlns:a14="http://schemas.microsoft.com/office/drawing/2010/main" Requires="a14">
          <p:graphicFrame>
            <p:nvGraphicFramePr>
              <p:cNvPr id="4" name="表格 3">
                <a:extLst>
                  <a:ext uri="{FF2B5EF4-FFF2-40B4-BE49-F238E27FC236}">
                    <a16:creationId xmlns:a16="http://schemas.microsoft.com/office/drawing/2014/main" id="{88B857E7-966C-BDEB-9A43-DF683EA7699E}"/>
                  </a:ext>
                </a:extLst>
              </p:cNvPr>
              <p:cNvGraphicFramePr>
                <a:graphicFrameLocks noGrp="1"/>
              </p:cNvGraphicFramePr>
              <p:nvPr>
                <p:extLst>
                  <p:ext uri="{D42A27DB-BD31-4B8C-83A1-F6EECF244321}">
                    <p14:modId xmlns:p14="http://schemas.microsoft.com/office/powerpoint/2010/main" val="4290600388"/>
                  </p:ext>
                </p:extLst>
              </p:nvPr>
            </p:nvGraphicFramePr>
            <p:xfrm>
              <a:off x="2202485" y="4525964"/>
              <a:ext cx="7787028" cy="949960"/>
            </p:xfrm>
            <a:graphic>
              <a:graphicData uri="http://schemas.openxmlformats.org/drawingml/2006/table">
                <a:tbl>
                  <a:tblPr firstRow="1" bandRow="1">
                    <a:tableStyleId>{5C22544A-7EE6-4342-B048-85BDC9FD1C3A}</a:tableStyleId>
                  </a:tblPr>
                  <a:tblGrid>
                    <a:gridCol w="1946757">
                      <a:extLst>
                        <a:ext uri="{9D8B030D-6E8A-4147-A177-3AD203B41FA5}">
                          <a16:colId xmlns:a16="http://schemas.microsoft.com/office/drawing/2014/main" val="1287656801"/>
                        </a:ext>
                      </a:extLst>
                    </a:gridCol>
                    <a:gridCol w="1946757">
                      <a:extLst>
                        <a:ext uri="{9D8B030D-6E8A-4147-A177-3AD203B41FA5}">
                          <a16:colId xmlns:a16="http://schemas.microsoft.com/office/drawing/2014/main" val="1963902682"/>
                        </a:ext>
                      </a:extLst>
                    </a:gridCol>
                    <a:gridCol w="1946757">
                      <a:extLst>
                        <a:ext uri="{9D8B030D-6E8A-4147-A177-3AD203B41FA5}">
                          <a16:colId xmlns:a16="http://schemas.microsoft.com/office/drawing/2014/main" val="2406704387"/>
                        </a:ext>
                      </a:extLst>
                    </a:gridCol>
                    <a:gridCol w="1946757">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pPr algn="ctr"/>
                          <a:r>
                            <a:rPr lang="en-US" altLang="ja-JP" sz="1600" dirty="0"/>
                            <a:t>Chimera</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ja-JP" sz="1600" dirty="0"/>
                            <a:t>Pegasus</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zh-CN" sz="1600" dirty="0"/>
                            <a:t>Zephyr</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=15</m:t>
                              </m:r>
                            </m:oMath>
                          </a14:m>
                          <a:r>
                            <a:rPr lang="zh-CN" altLang="en-US" sz="1600" dirty="0"/>
                            <a:t>）</a:t>
                          </a:r>
                        </a:p>
                      </a:txBody>
                      <a:tcPr anchor="ctr"/>
                    </a:tc>
                    <a:extLst>
                      <a:ext uri="{0D108BD9-81ED-4DB2-BD59-A6C34878D82A}">
                        <a16:rowId xmlns:a16="http://schemas.microsoft.com/office/drawing/2014/main" val="3368320107"/>
                      </a:ext>
                    </a:extLst>
                  </a:tr>
                  <a:tr h="370840">
                    <a:tc>
                      <a:txBody>
                        <a:bodyPr/>
                        <a:lstStyle/>
                        <a:p>
                          <a:pPr algn="ctr"/>
                          <a:r>
                            <a:rPr lang="ja-JP" altLang="en-US" sz="1600" dirty="0"/>
                            <a:t>利用できる量子</a:t>
                          </a:r>
                          <a:endParaRPr lang="en-US" altLang="ja-JP" sz="1600" dirty="0"/>
                        </a:p>
                        <a:p>
                          <a:pPr algn="ctr"/>
                          <a:r>
                            <a:rPr lang="ja-JP" altLang="en-US" sz="1600" dirty="0"/>
                            <a:t>ビット数</a:t>
                          </a:r>
                          <a:endParaRPr lang="zh-CN" altLang="en-US" sz="1600"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m:t>
                              </m:r>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𝑚</m:t>
                                  </m:r>
                                </m:e>
                                <m:sup>
                                  <m:r>
                                    <a:rPr lang="en-US" altLang="ja-JP" sz="1600" b="0" i="1" smtClean="0">
                                      <a:latin typeface="Cambria Math" panose="02040503050406030204" pitchFamily="18" charset="0"/>
                                    </a:rPr>
                                    <m:t>2</m:t>
                                  </m:r>
                                </m:sup>
                              </m:sSup>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8(3</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zh-CN" sz="1600" b="0" i="1" smtClean="0">
                                  <a:latin typeface="Cambria Math" panose="02040503050406030204" pitchFamily="18" charset="0"/>
                                </a:rPr>
                                <m:t>32</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𝑚</m:t>
                                  </m:r>
                                </m:e>
                                <m:sup>
                                  <m:r>
                                    <a:rPr lang="en-US" altLang="zh-CN" sz="1600" b="0" i="1" smtClean="0">
                                      <a:latin typeface="Cambria Math" panose="02040503050406030204" pitchFamily="18" charset="0"/>
                                    </a:rPr>
                                    <m:t>2</m:t>
                                  </m:r>
                                </m:sup>
                              </m:sSup>
                              <m:r>
                                <a:rPr lang="en-US" altLang="zh-CN" sz="1600" b="0" i="1" smtClean="0">
                                  <a:latin typeface="Cambria Math" panose="02040503050406030204" pitchFamily="18" charset="0"/>
                                </a:rPr>
                                <m:t>+16</m:t>
                              </m:r>
                              <m:r>
                                <a:rPr lang="en-US" altLang="zh-CN" sz="1600" b="0" i="1" smtClean="0">
                                  <a:latin typeface="Cambria Math" panose="02040503050406030204" pitchFamily="18" charset="0"/>
                                </a:rPr>
                                <m:t>𝑚</m:t>
                              </m:r>
                            </m:oMath>
                          </a14:m>
                          <a:r>
                            <a:rPr lang="zh-CN" altLang="en-US" sz="1600" dirty="0"/>
                            <a:t> </a:t>
                          </a:r>
                        </a:p>
                      </a:txBody>
                      <a:tcPr anchor="ctr"/>
                    </a:tc>
                    <a:extLst>
                      <a:ext uri="{0D108BD9-81ED-4DB2-BD59-A6C34878D82A}">
                        <a16:rowId xmlns:a16="http://schemas.microsoft.com/office/drawing/2014/main" val="3278943062"/>
                      </a:ext>
                    </a:extLst>
                  </a:tr>
                </a:tbl>
              </a:graphicData>
            </a:graphic>
          </p:graphicFrame>
        </mc:Choice>
        <mc:Fallback>
          <p:graphicFrame>
            <p:nvGraphicFramePr>
              <p:cNvPr id="4" name="表格 3">
                <a:extLst>
                  <a:ext uri="{FF2B5EF4-FFF2-40B4-BE49-F238E27FC236}">
                    <a16:creationId xmlns:a16="http://schemas.microsoft.com/office/drawing/2014/main" id="{88B857E7-966C-BDEB-9A43-DF683EA7699E}"/>
                  </a:ext>
                </a:extLst>
              </p:cNvPr>
              <p:cNvGraphicFramePr>
                <a:graphicFrameLocks noGrp="1"/>
              </p:cNvGraphicFramePr>
              <p:nvPr>
                <p:extLst>
                  <p:ext uri="{D42A27DB-BD31-4B8C-83A1-F6EECF244321}">
                    <p14:modId xmlns:p14="http://schemas.microsoft.com/office/powerpoint/2010/main" val="4290600388"/>
                  </p:ext>
                </p:extLst>
              </p:nvPr>
            </p:nvGraphicFramePr>
            <p:xfrm>
              <a:off x="2202485" y="4525964"/>
              <a:ext cx="7787028" cy="949960"/>
            </p:xfrm>
            <a:graphic>
              <a:graphicData uri="http://schemas.openxmlformats.org/drawingml/2006/table">
                <a:tbl>
                  <a:tblPr firstRow="1" bandRow="1">
                    <a:tableStyleId>{5C22544A-7EE6-4342-B048-85BDC9FD1C3A}</a:tableStyleId>
                  </a:tblPr>
                  <a:tblGrid>
                    <a:gridCol w="1946757">
                      <a:extLst>
                        <a:ext uri="{9D8B030D-6E8A-4147-A177-3AD203B41FA5}">
                          <a16:colId xmlns:a16="http://schemas.microsoft.com/office/drawing/2014/main" val="1287656801"/>
                        </a:ext>
                      </a:extLst>
                    </a:gridCol>
                    <a:gridCol w="1946757">
                      <a:extLst>
                        <a:ext uri="{9D8B030D-6E8A-4147-A177-3AD203B41FA5}">
                          <a16:colId xmlns:a16="http://schemas.microsoft.com/office/drawing/2014/main" val="1963902682"/>
                        </a:ext>
                      </a:extLst>
                    </a:gridCol>
                    <a:gridCol w="1946757">
                      <a:extLst>
                        <a:ext uri="{9D8B030D-6E8A-4147-A177-3AD203B41FA5}">
                          <a16:colId xmlns:a16="http://schemas.microsoft.com/office/drawing/2014/main" val="2406704387"/>
                        </a:ext>
                      </a:extLst>
                    </a:gridCol>
                    <a:gridCol w="1946757">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endParaRPr lang="zh-CN"/>
                        </a:p>
                      </a:txBody>
                      <a:tcPr anchor="ctr">
                        <a:blipFill>
                          <a:blip r:embed="rId3"/>
                          <a:stretch>
                            <a:fillRect l="-100627" t="-1639" r="-201567" b="-177049"/>
                          </a:stretch>
                        </a:blipFill>
                      </a:tcPr>
                    </a:tc>
                    <a:tc>
                      <a:txBody>
                        <a:bodyPr/>
                        <a:lstStyle/>
                        <a:p>
                          <a:endParaRPr lang="zh-CN"/>
                        </a:p>
                      </a:txBody>
                      <a:tcPr anchor="ctr">
                        <a:blipFill>
                          <a:blip r:embed="rId3"/>
                          <a:stretch>
                            <a:fillRect l="-200000" t="-1639" r="-100937" b="-177049"/>
                          </a:stretch>
                        </a:blipFill>
                      </a:tcPr>
                    </a:tc>
                    <a:tc>
                      <a:txBody>
                        <a:bodyPr/>
                        <a:lstStyle/>
                        <a:p>
                          <a:endParaRPr lang="zh-CN"/>
                        </a:p>
                      </a:txBody>
                      <a:tcPr anchor="ctr">
                        <a:blipFill>
                          <a:blip r:embed="rId3"/>
                          <a:stretch>
                            <a:fillRect l="-300940" t="-1639" r="-1254" b="-177049"/>
                          </a:stretch>
                        </a:blipFill>
                      </a:tcPr>
                    </a:tc>
                    <a:extLst>
                      <a:ext uri="{0D108BD9-81ED-4DB2-BD59-A6C34878D82A}">
                        <a16:rowId xmlns:a16="http://schemas.microsoft.com/office/drawing/2014/main" val="3368320107"/>
                      </a:ext>
                    </a:extLst>
                  </a:tr>
                  <a:tr h="579120">
                    <a:tc>
                      <a:txBody>
                        <a:bodyPr/>
                        <a:lstStyle/>
                        <a:p>
                          <a:pPr algn="ctr"/>
                          <a:r>
                            <a:rPr lang="ja-JP" altLang="en-US" sz="1600" dirty="0"/>
                            <a:t>利用できる量子</a:t>
                          </a:r>
                          <a:endParaRPr lang="en-US" altLang="ja-JP" sz="1600" dirty="0"/>
                        </a:p>
                        <a:p>
                          <a:pPr algn="ctr"/>
                          <a:r>
                            <a:rPr lang="ja-JP" altLang="en-US" sz="1600" dirty="0"/>
                            <a:t>ビット数</a:t>
                          </a:r>
                          <a:endParaRPr lang="zh-CN" altLang="en-US" sz="1600" dirty="0"/>
                        </a:p>
                      </a:txBody>
                      <a:tcPr anchor="ctr"/>
                    </a:tc>
                    <a:tc>
                      <a:txBody>
                        <a:bodyPr/>
                        <a:lstStyle/>
                        <a:p>
                          <a:endParaRPr lang="zh-CN"/>
                        </a:p>
                      </a:txBody>
                      <a:tcPr anchor="ctr">
                        <a:blipFill>
                          <a:blip r:embed="rId3"/>
                          <a:stretch>
                            <a:fillRect l="-100627" t="-64583" r="-201567" b="-12500"/>
                          </a:stretch>
                        </a:blipFill>
                      </a:tcPr>
                    </a:tc>
                    <a:tc>
                      <a:txBody>
                        <a:bodyPr/>
                        <a:lstStyle/>
                        <a:p>
                          <a:endParaRPr lang="zh-CN"/>
                        </a:p>
                      </a:txBody>
                      <a:tcPr anchor="ctr">
                        <a:blipFill>
                          <a:blip r:embed="rId3"/>
                          <a:stretch>
                            <a:fillRect l="-200000" t="-64583" r="-100937" b="-12500"/>
                          </a:stretch>
                        </a:blipFill>
                      </a:tcPr>
                    </a:tc>
                    <a:tc>
                      <a:txBody>
                        <a:bodyPr/>
                        <a:lstStyle/>
                        <a:p>
                          <a:endParaRPr lang="zh-CN"/>
                        </a:p>
                      </a:txBody>
                      <a:tcPr anchor="ctr">
                        <a:blipFill>
                          <a:blip r:embed="rId3"/>
                          <a:stretch>
                            <a:fillRect l="-300940" t="-64583" r="-1254" b="-12500"/>
                          </a:stretch>
                        </a:blipFill>
                      </a:tcPr>
                    </a:tc>
                    <a:extLst>
                      <a:ext uri="{0D108BD9-81ED-4DB2-BD59-A6C34878D82A}">
                        <a16:rowId xmlns:a16="http://schemas.microsoft.com/office/drawing/2014/main" val="3278943062"/>
                      </a:ext>
                    </a:extLst>
                  </a:tr>
                </a:tbl>
              </a:graphicData>
            </a:graphic>
          </p:graphicFrame>
        </mc:Fallback>
      </mc:AlternateContent>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5F87DAA7-8AD5-EB1C-A105-56020C8011B4}"/>
                  </a:ext>
                </a:extLst>
              </p:cNvPr>
              <p:cNvSpPr txBox="1"/>
              <p:nvPr/>
            </p:nvSpPr>
            <p:spPr>
              <a:xfrm>
                <a:off x="3999861" y="5625245"/>
                <a:ext cx="6094970" cy="369332"/>
              </a:xfrm>
              <a:prstGeom prst="rect">
                <a:avLst/>
              </a:prstGeom>
              <a:noFill/>
            </p:spPr>
            <p:txBody>
              <a:bodyPr wrap="square">
                <a:spAutoFit/>
              </a:bodyPr>
              <a:lstStyle/>
              <a:p>
                <a14:m>
                  <m:oMath xmlns:m="http://schemas.openxmlformats.org/officeDocument/2006/math">
                    <m:r>
                      <a:rPr lang="en-US" altLang="ja-JP" b="0" i="1" smtClean="0">
                        <a:latin typeface="Cambria Math" panose="02040503050406030204" pitchFamily="18" charset="0"/>
                      </a:rPr>
                      <m:t>𝑚</m:t>
                    </m:r>
                  </m:oMath>
                </a14:m>
                <a:r>
                  <a:rPr lang="ja-JP" altLang="en-US" dirty="0"/>
                  <a:t>を増加することでトポロジーを拡大できる</a:t>
                </a:r>
                <a:endParaRPr lang="zh-CN" altLang="en-US" dirty="0"/>
              </a:p>
            </p:txBody>
          </p:sp>
        </mc:Choice>
        <mc:Fallback>
          <p:sp>
            <p:nvSpPr>
              <p:cNvPr id="6" name="文本框 5">
                <a:extLst>
                  <a:ext uri="{FF2B5EF4-FFF2-40B4-BE49-F238E27FC236}">
                    <a16:creationId xmlns:a16="http://schemas.microsoft.com/office/drawing/2014/main" id="{5F87DAA7-8AD5-EB1C-A105-56020C8011B4}"/>
                  </a:ext>
                </a:extLst>
              </p:cNvPr>
              <p:cNvSpPr txBox="1">
                <a:spLocks noRot="1" noChangeAspect="1" noMove="1" noResize="1" noEditPoints="1" noAdjustHandles="1" noChangeArrowheads="1" noChangeShapeType="1" noTextEdit="1"/>
              </p:cNvSpPr>
              <p:nvPr/>
            </p:nvSpPr>
            <p:spPr>
              <a:xfrm>
                <a:off x="3999861" y="5625245"/>
                <a:ext cx="6094970" cy="369332"/>
              </a:xfrm>
              <a:prstGeom prst="rect">
                <a:avLst/>
              </a:prstGeom>
              <a:blipFill>
                <a:blip r:embed="rId4"/>
                <a:stretch>
                  <a:fillRect t="-8333" b="-28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6644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B0720-01A9-6ED7-F453-CC4BEF4427D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2F97EFA-C623-8D83-C93D-0B9E83AF898F}"/>
              </a:ext>
            </a:extLst>
          </p:cNvPr>
          <p:cNvSpPr txBox="1"/>
          <p:nvPr/>
        </p:nvSpPr>
        <p:spPr>
          <a:xfrm>
            <a:off x="228599" y="87005"/>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B9B02457-C17F-BE60-D884-FFB4B76977D3}"/>
              </a:ext>
            </a:extLst>
          </p:cNvPr>
          <p:cNvSpPr/>
          <p:nvPr/>
        </p:nvSpPr>
        <p:spPr>
          <a:xfrm>
            <a:off x="337127" y="745630"/>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BAD3CBD-A1E3-6039-1CF1-9C2456AB6BEB}"/>
              </a:ext>
            </a:extLst>
          </p:cNvPr>
          <p:cNvSpPr txBox="1"/>
          <p:nvPr/>
        </p:nvSpPr>
        <p:spPr>
          <a:xfrm>
            <a:off x="161674" y="1005619"/>
            <a:ext cx="6857097" cy="338554"/>
          </a:xfrm>
          <a:prstGeom prst="rect">
            <a:avLst/>
          </a:prstGeom>
          <a:noFill/>
        </p:spPr>
        <p:txBody>
          <a:bodyPr wrap="square">
            <a:spAutoFit/>
          </a:bodyPr>
          <a:lstStyle/>
          <a:p>
            <a:pPr marL="285750" indent="-285750">
              <a:buFont typeface="Wingdings" panose="05000000000000000000" pitchFamily="2" charset="2"/>
              <a:buChar char="Ø"/>
            </a:pPr>
            <a:r>
              <a:rPr lang="ja-JP" altLang="en-US" sz="1600" b="1" dirty="0"/>
              <a:t>マイナー埋め込み結果</a:t>
            </a:r>
            <a:endParaRPr lang="en-US" altLang="ja-JP" sz="1600" b="1" dirty="0"/>
          </a:p>
        </p:txBody>
      </p:sp>
      <p:graphicFrame>
        <p:nvGraphicFramePr>
          <p:cNvPr id="10" name="表格 9">
            <a:extLst>
              <a:ext uri="{FF2B5EF4-FFF2-40B4-BE49-F238E27FC236}">
                <a16:creationId xmlns:a16="http://schemas.microsoft.com/office/drawing/2014/main" id="{85667210-359E-0630-C4C4-99120FD1C08A}"/>
              </a:ext>
            </a:extLst>
          </p:cNvPr>
          <p:cNvGraphicFramePr>
            <a:graphicFrameLocks noGrp="1"/>
          </p:cNvGraphicFramePr>
          <p:nvPr>
            <p:extLst>
              <p:ext uri="{D42A27DB-BD31-4B8C-83A1-F6EECF244321}">
                <p14:modId xmlns:p14="http://schemas.microsoft.com/office/powerpoint/2010/main" val="3986022837"/>
              </p:ext>
            </p:extLst>
          </p:nvPr>
        </p:nvGraphicFramePr>
        <p:xfrm>
          <a:off x="228599" y="1344173"/>
          <a:ext cx="3060000" cy="491803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2362013853"/>
                    </a:ext>
                  </a:extLst>
                </a:gridCol>
                <a:gridCol w="612000">
                  <a:extLst>
                    <a:ext uri="{9D8B030D-6E8A-4147-A177-3AD203B41FA5}">
                      <a16:colId xmlns:a16="http://schemas.microsoft.com/office/drawing/2014/main" val="2036201103"/>
                    </a:ext>
                  </a:extLst>
                </a:gridCol>
                <a:gridCol w="612000">
                  <a:extLst>
                    <a:ext uri="{9D8B030D-6E8A-4147-A177-3AD203B41FA5}">
                      <a16:colId xmlns:a16="http://schemas.microsoft.com/office/drawing/2014/main" val="3784405607"/>
                    </a:ext>
                  </a:extLst>
                </a:gridCol>
                <a:gridCol w="612000">
                  <a:extLst>
                    <a:ext uri="{9D8B030D-6E8A-4147-A177-3AD203B41FA5}">
                      <a16:colId xmlns:a16="http://schemas.microsoft.com/office/drawing/2014/main" val="3817131084"/>
                    </a:ext>
                  </a:extLst>
                </a:gridCol>
                <a:gridCol w="612000">
                  <a:extLst>
                    <a:ext uri="{9D8B030D-6E8A-4147-A177-3AD203B41FA5}">
                      <a16:colId xmlns:a16="http://schemas.microsoft.com/office/drawing/2014/main" val="2275110954"/>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Chimera</a:t>
                      </a: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1407661270"/>
                  </a:ext>
                </a:extLst>
              </a:tr>
              <a:tr h="199102">
                <a:tc>
                  <a:txBody>
                    <a:bodyPr/>
                    <a:lstStyle/>
                    <a:p>
                      <a:pPr algn="ctr" fontAlgn="b"/>
                      <a:r>
                        <a:rPr lang="en-US" altLang="zh-CN" sz="1100" u="none" strike="noStrike" dirty="0">
                          <a:effectLst/>
                        </a:rPr>
                        <a:t>m</a:t>
                      </a:r>
                      <a:r>
                        <a:rPr lang="ja-JP" altLang="en-US" sz="1100" u="none" strike="noStrike" dirty="0">
                          <a:effectLst/>
                        </a:rPr>
                        <a:t>の値</a:t>
                      </a:r>
                      <a:endParaRPr lang="en-US" altLang="zh-CN" sz="1100" b="0" i="0" u="none" strike="noStrike" dirty="0">
                        <a:solidFill>
                          <a:srgbClr val="000000"/>
                        </a:solidFill>
                        <a:effectLst/>
                        <a:latin typeface="等线" panose="02010600030101010101" pitchFamily="2" charset="-122"/>
                        <a:ea typeface="+mn-ea"/>
                      </a:endParaRPr>
                    </a:p>
                  </a:txBody>
                  <a:tcPr marL="6350" marR="6350" marT="6350" marB="0" anchor="ctr">
                    <a:solidFill>
                      <a:schemeClr val="accent1">
                        <a:lumMod val="60000"/>
                        <a:lumOff val="40000"/>
                      </a:schemeClr>
                    </a:solidFill>
                  </a:tcPr>
                </a:tc>
                <a:tc>
                  <a:txBody>
                    <a:bodyPr/>
                    <a:lstStyle/>
                    <a:p>
                      <a:pPr algn="ctr" fontAlgn="b"/>
                      <a:r>
                        <a:rPr lang="ja-JP" altLang="en-US" sz="1200" b="0"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200" u="none" strike="noStrike" dirty="0">
                          <a:effectLst/>
                        </a:rPr>
                        <a:t>Seg</a:t>
                      </a:r>
                      <a:r>
                        <a:rPr lang="ja-JP" altLang="en-US" sz="1200" u="none" strike="noStrike" dirty="0">
                          <a:effectLst/>
                        </a:rPr>
                        <a:t>グラフ</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200" u="none" strike="noStrike" dirty="0" err="1">
                          <a:effectLst/>
                        </a:rPr>
                        <a:t>Nei</a:t>
                      </a:r>
                      <a:r>
                        <a:rPr lang="ja-JP" altLang="en-US" sz="1200" u="none" strike="noStrike" dirty="0">
                          <a:effectLst/>
                        </a:rPr>
                        <a:t>グラフ</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ja-JP" altLang="en-US" sz="1200" u="none" strike="noStrike" dirty="0">
                          <a:effectLst/>
                        </a:rPr>
                        <a:t>完全グラフ</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2497547486"/>
                  </a:ext>
                </a:extLst>
              </a:tr>
              <a:tr h="19910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extLst>
                  <a:ext uri="{0D108BD9-81ED-4DB2-BD59-A6C34878D82A}">
                    <a16:rowId xmlns:a16="http://schemas.microsoft.com/office/drawing/2014/main" val="3449975955"/>
                  </a:ext>
                </a:extLst>
              </a:tr>
              <a:tr h="19910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18</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extLst>
                  <a:ext uri="{0D108BD9-81ED-4DB2-BD59-A6C34878D82A}">
                    <a16:rowId xmlns:a16="http://schemas.microsoft.com/office/drawing/2014/main" val="2593547181"/>
                  </a:ext>
                </a:extLst>
              </a:tr>
              <a:tr h="19910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22</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extLst>
                  <a:ext uri="{0D108BD9-81ED-4DB2-BD59-A6C34878D82A}">
                    <a16:rowId xmlns:a16="http://schemas.microsoft.com/office/drawing/2014/main" val="212596420"/>
                  </a:ext>
                </a:extLst>
              </a:tr>
              <a:tr h="19910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25</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11</a:t>
                      </a:r>
                    </a:p>
                  </a:txBody>
                  <a:tcPr marL="6350" marR="6350" marT="6350" marB="0" anchor="ctr"/>
                </a:tc>
                <a:extLst>
                  <a:ext uri="{0D108BD9-81ED-4DB2-BD59-A6C34878D82A}">
                    <a16:rowId xmlns:a16="http://schemas.microsoft.com/office/drawing/2014/main" val="4183745185"/>
                  </a:ext>
                </a:extLst>
              </a:tr>
              <a:tr h="19910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31</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12</a:t>
                      </a:r>
                    </a:p>
                  </a:txBody>
                  <a:tcPr marL="6350" marR="6350" marT="6350" marB="0" anchor="ctr"/>
                </a:tc>
                <a:extLst>
                  <a:ext uri="{0D108BD9-81ED-4DB2-BD59-A6C34878D82A}">
                    <a16:rowId xmlns:a16="http://schemas.microsoft.com/office/drawing/2014/main" val="204895625"/>
                  </a:ext>
                </a:extLst>
              </a:tr>
              <a:tr h="19910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38</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13</a:t>
                      </a:r>
                    </a:p>
                  </a:txBody>
                  <a:tcPr marL="6350" marR="6350" marT="6350" marB="0" anchor="ctr"/>
                </a:tc>
                <a:extLst>
                  <a:ext uri="{0D108BD9-81ED-4DB2-BD59-A6C34878D82A}">
                    <a16:rowId xmlns:a16="http://schemas.microsoft.com/office/drawing/2014/main" val="3407351894"/>
                  </a:ext>
                </a:extLst>
              </a:tr>
              <a:tr h="19910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43</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14</a:t>
                      </a:r>
                    </a:p>
                  </a:txBody>
                  <a:tcPr marL="6350" marR="6350" marT="6350" marB="0" anchor="ctr"/>
                </a:tc>
                <a:extLst>
                  <a:ext uri="{0D108BD9-81ED-4DB2-BD59-A6C34878D82A}">
                    <a16:rowId xmlns:a16="http://schemas.microsoft.com/office/drawing/2014/main" val="1588698888"/>
                  </a:ext>
                </a:extLst>
              </a:tr>
              <a:tr h="19910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49</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15</a:t>
                      </a:r>
                    </a:p>
                  </a:txBody>
                  <a:tcPr marL="6350" marR="6350" marT="6350" marB="0" anchor="ctr"/>
                </a:tc>
                <a:extLst>
                  <a:ext uri="{0D108BD9-81ED-4DB2-BD59-A6C34878D82A}">
                    <a16:rowId xmlns:a16="http://schemas.microsoft.com/office/drawing/2014/main" val="1352268101"/>
                  </a:ext>
                </a:extLst>
              </a:tr>
              <a:tr h="19910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62</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extLst>
                  <a:ext uri="{0D108BD9-81ED-4DB2-BD59-A6C34878D82A}">
                    <a16:rowId xmlns:a16="http://schemas.microsoft.com/office/drawing/2014/main" val="2212303292"/>
                  </a:ext>
                </a:extLst>
              </a:tr>
              <a:tr h="19910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70</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extLst>
                  <a:ext uri="{0D108BD9-81ED-4DB2-BD59-A6C34878D82A}">
                    <a16:rowId xmlns:a16="http://schemas.microsoft.com/office/drawing/2014/main" val="3974340685"/>
                  </a:ext>
                </a:extLst>
              </a:tr>
              <a:tr h="199102">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82</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19</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extLst>
                  <a:ext uri="{0D108BD9-81ED-4DB2-BD59-A6C34878D82A}">
                    <a16:rowId xmlns:a16="http://schemas.microsoft.com/office/drawing/2014/main" val="322282495"/>
                  </a:ext>
                </a:extLst>
              </a:tr>
              <a:tr h="199102">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90</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18</a:t>
                      </a:r>
                    </a:p>
                  </a:txBody>
                  <a:tcPr marL="6350" marR="6350" marT="6350" marB="0" anchor="ctr"/>
                </a:tc>
                <a:extLst>
                  <a:ext uri="{0D108BD9-81ED-4DB2-BD59-A6C34878D82A}">
                    <a16:rowId xmlns:a16="http://schemas.microsoft.com/office/drawing/2014/main" val="186301434"/>
                  </a:ext>
                </a:extLst>
              </a:tr>
              <a:tr h="199102">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107</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extLst>
                  <a:ext uri="{0D108BD9-81ED-4DB2-BD59-A6C34878D82A}">
                    <a16:rowId xmlns:a16="http://schemas.microsoft.com/office/drawing/2014/main" val="3751460024"/>
                  </a:ext>
                </a:extLst>
              </a:tr>
              <a:tr h="199102">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118</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extLst>
                  <a:ext uri="{0D108BD9-81ED-4DB2-BD59-A6C34878D82A}">
                    <a16:rowId xmlns:a16="http://schemas.microsoft.com/office/drawing/2014/main" val="172475001"/>
                  </a:ext>
                </a:extLst>
              </a:tr>
              <a:tr h="199102">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137</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extLst>
                  <a:ext uri="{0D108BD9-81ED-4DB2-BD59-A6C34878D82A}">
                    <a16:rowId xmlns:a16="http://schemas.microsoft.com/office/drawing/2014/main" val="4250203640"/>
                  </a:ext>
                </a:extLst>
              </a:tr>
              <a:tr h="199102">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157</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24</a:t>
                      </a:r>
                    </a:p>
                  </a:txBody>
                  <a:tcPr marL="6350" marR="6350" marT="6350"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extLst>
                  <a:ext uri="{0D108BD9-81ED-4DB2-BD59-A6C34878D82A}">
                    <a16:rowId xmlns:a16="http://schemas.microsoft.com/office/drawing/2014/main" val="1413783282"/>
                  </a:ext>
                </a:extLst>
              </a:tr>
            </a:tbl>
          </a:graphicData>
        </a:graphic>
      </p:graphicFrame>
      <p:graphicFrame>
        <p:nvGraphicFramePr>
          <p:cNvPr id="7" name="表格 6">
            <a:extLst>
              <a:ext uri="{FF2B5EF4-FFF2-40B4-BE49-F238E27FC236}">
                <a16:creationId xmlns:a16="http://schemas.microsoft.com/office/drawing/2014/main" id="{293386EB-406F-7789-E6C3-1017ACB66B38}"/>
              </a:ext>
            </a:extLst>
          </p:cNvPr>
          <p:cNvGraphicFramePr>
            <a:graphicFrameLocks noGrp="1"/>
          </p:cNvGraphicFramePr>
          <p:nvPr>
            <p:extLst>
              <p:ext uri="{D42A27DB-BD31-4B8C-83A1-F6EECF244321}">
                <p14:modId xmlns:p14="http://schemas.microsoft.com/office/powerpoint/2010/main" val="3727109958"/>
              </p:ext>
            </p:extLst>
          </p:nvPr>
        </p:nvGraphicFramePr>
        <p:xfrm>
          <a:off x="3432424" y="1344173"/>
          <a:ext cx="3060000" cy="4614995"/>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4051879806"/>
                    </a:ext>
                  </a:extLst>
                </a:gridCol>
                <a:gridCol w="612000">
                  <a:extLst>
                    <a:ext uri="{9D8B030D-6E8A-4147-A177-3AD203B41FA5}">
                      <a16:colId xmlns:a16="http://schemas.microsoft.com/office/drawing/2014/main" val="3233058470"/>
                    </a:ext>
                  </a:extLst>
                </a:gridCol>
                <a:gridCol w="612000">
                  <a:extLst>
                    <a:ext uri="{9D8B030D-6E8A-4147-A177-3AD203B41FA5}">
                      <a16:colId xmlns:a16="http://schemas.microsoft.com/office/drawing/2014/main" val="3309372112"/>
                    </a:ext>
                  </a:extLst>
                </a:gridCol>
                <a:gridCol w="612000">
                  <a:extLst>
                    <a:ext uri="{9D8B030D-6E8A-4147-A177-3AD203B41FA5}">
                      <a16:colId xmlns:a16="http://schemas.microsoft.com/office/drawing/2014/main" val="1211697899"/>
                    </a:ext>
                  </a:extLst>
                </a:gridCol>
                <a:gridCol w="612000">
                  <a:extLst>
                    <a:ext uri="{9D8B030D-6E8A-4147-A177-3AD203B41FA5}">
                      <a16:colId xmlns:a16="http://schemas.microsoft.com/office/drawing/2014/main" val="3328352299"/>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Pegasus</a:t>
                      </a: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extLst>
                  <a:ext uri="{0D108BD9-81ED-4DB2-BD59-A6C34878D82A}">
                    <a16:rowId xmlns:a16="http://schemas.microsoft.com/office/drawing/2014/main" val="677505813"/>
                  </a:ext>
                </a:extLst>
              </a:tr>
              <a:tr h="264422">
                <a:tc>
                  <a:txBody>
                    <a:bodyPr/>
                    <a:lstStyle/>
                    <a:p>
                      <a:pPr algn="ctr" fontAlgn="b"/>
                      <a:r>
                        <a:rPr lang="en-US" altLang="zh-CN" sz="1200" u="none" strike="noStrike" dirty="0">
                          <a:effectLst/>
                        </a:rPr>
                        <a:t>m</a:t>
                      </a:r>
                      <a:r>
                        <a:rPr lang="ja-JP" altLang="en-US" sz="1200" u="none" strike="noStrike" dirty="0">
                          <a:effectLst/>
                        </a:rPr>
                        <a:t>の値</a:t>
                      </a:r>
                      <a:endParaRPr lang="en-US" altLang="zh-CN" sz="1200" b="0" i="0" u="none" strike="noStrike" dirty="0">
                        <a:solidFill>
                          <a:srgbClr val="000000"/>
                        </a:solidFill>
                        <a:effectLst/>
                        <a:latin typeface="等线" panose="02010600030101010101" pitchFamily="2" charset="-122"/>
                        <a:ea typeface="+mn-ea"/>
                      </a:endParaRPr>
                    </a:p>
                  </a:txBody>
                  <a:tcPr marL="4447" marR="4447" marT="4447" marB="0" anchor="ctr">
                    <a:solidFill>
                      <a:schemeClr val="accent1">
                        <a:lumMod val="60000"/>
                        <a:lumOff val="40000"/>
                      </a:schemeClr>
                    </a:solidFill>
                  </a:tcPr>
                </a:tc>
                <a:tc>
                  <a:txBody>
                    <a:bodyPr/>
                    <a:lstStyle/>
                    <a:p>
                      <a:pPr algn="ctr" fontAlgn="b"/>
                      <a:r>
                        <a:rPr lang="ja-JP" altLang="en-US" sz="1200" b="0"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en-US" sz="1200" u="none" strike="noStrike" dirty="0">
                          <a:effectLst/>
                        </a:rPr>
                        <a:t>Seg</a:t>
                      </a:r>
                      <a:r>
                        <a:rPr lang="ja-JP" altLang="en-US" sz="1200" u="none" strike="noStrike" dirty="0">
                          <a:effectLst/>
                        </a:rPr>
                        <a:t>グラフ</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en-US" sz="1200" u="none" strike="noStrike" dirty="0" err="1">
                          <a:effectLst/>
                        </a:rPr>
                        <a:t>Nei</a:t>
                      </a:r>
                      <a:r>
                        <a:rPr lang="ja-JP" altLang="en-US" sz="1200" u="none" strike="noStrike" dirty="0">
                          <a:effectLst/>
                        </a:rPr>
                        <a:t>グラフ</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ja-JP" altLang="en-US" sz="1200" u="none" strike="noStrike" dirty="0">
                          <a:effectLst/>
                        </a:rPr>
                        <a:t>完全グラフ</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extLst>
                  <a:ext uri="{0D108BD9-81ED-4DB2-BD59-A6C34878D82A}">
                    <a16:rowId xmlns:a16="http://schemas.microsoft.com/office/drawing/2014/main" val="1702611473"/>
                  </a:ext>
                </a:extLst>
              </a:tr>
              <a:tr h="264422">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14</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14</a:t>
                      </a:r>
                    </a:p>
                  </a:txBody>
                  <a:tcPr marL="4447" marR="4447" marT="4447"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14</a:t>
                      </a:r>
                    </a:p>
                  </a:txBody>
                  <a:tcPr marL="4447" marR="4447" marT="4447" marB="0" anchor="ctr"/>
                </a:tc>
                <a:extLst>
                  <a:ext uri="{0D108BD9-81ED-4DB2-BD59-A6C34878D82A}">
                    <a16:rowId xmlns:a16="http://schemas.microsoft.com/office/drawing/2014/main" val="2295352637"/>
                  </a:ext>
                </a:extLst>
              </a:tr>
              <a:tr h="26442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19</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extLst>
                  <a:ext uri="{0D108BD9-81ED-4DB2-BD59-A6C34878D82A}">
                    <a16:rowId xmlns:a16="http://schemas.microsoft.com/office/drawing/2014/main" val="151405512"/>
                  </a:ext>
                </a:extLst>
              </a:tr>
              <a:tr h="264422">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extLst>
                  <a:ext uri="{0D108BD9-81ED-4DB2-BD59-A6C34878D82A}">
                    <a16:rowId xmlns:a16="http://schemas.microsoft.com/office/drawing/2014/main" val="1352822776"/>
                  </a:ext>
                </a:extLst>
              </a:tr>
              <a:tr h="26442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25</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19</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extLst>
                  <a:ext uri="{0D108BD9-81ED-4DB2-BD59-A6C34878D82A}">
                    <a16:rowId xmlns:a16="http://schemas.microsoft.com/office/drawing/2014/main" val="4194795350"/>
                  </a:ext>
                </a:extLst>
              </a:tr>
              <a:tr h="26442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28</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19</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extLst>
                  <a:ext uri="{0D108BD9-81ED-4DB2-BD59-A6C34878D82A}">
                    <a16:rowId xmlns:a16="http://schemas.microsoft.com/office/drawing/2014/main" val="1408538886"/>
                  </a:ext>
                </a:extLst>
              </a:tr>
              <a:tr h="26442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36</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extLst>
                  <a:ext uri="{0D108BD9-81ED-4DB2-BD59-A6C34878D82A}">
                    <a16:rowId xmlns:a16="http://schemas.microsoft.com/office/drawing/2014/main" val="3641814430"/>
                  </a:ext>
                </a:extLst>
              </a:tr>
              <a:tr h="26442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37</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extLst>
                  <a:ext uri="{0D108BD9-81ED-4DB2-BD59-A6C34878D82A}">
                    <a16:rowId xmlns:a16="http://schemas.microsoft.com/office/drawing/2014/main" val="2404847958"/>
                  </a:ext>
                </a:extLst>
              </a:tr>
              <a:tr h="26442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42</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23</a:t>
                      </a:r>
                    </a:p>
                  </a:txBody>
                  <a:tcPr marL="4447" marR="4447" marT="4447"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extLst>
                  <a:ext uri="{0D108BD9-81ED-4DB2-BD59-A6C34878D82A}">
                    <a16:rowId xmlns:a16="http://schemas.microsoft.com/office/drawing/2014/main" val="3461577585"/>
                  </a:ext>
                </a:extLst>
              </a:tr>
              <a:tr h="264422">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44</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extLst>
                  <a:ext uri="{0D108BD9-81ED-4DB2-BD59-A6C34878D82A}">
                    <a16:rowId xmlns:a16="http://schemas.microsoft.com/office/drawing/2014/main" val="1253901222"/>
                  </a:ext>
                </a:extLst>
              </a:tr>
              <a:tr h="26442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49</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25</a:t>
                      </a:r>
                    </a:p>
                  </a:txBody>
                  <a:tcPr marL="4447" marR="4447" marT="4447"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23</a:t>
                      </a:r>
                    </a:p>
                  </a:txBody>
                  <a:tcPr marL="4447" marR="4447" marT="4447"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extLst>
                  <a:ext uri="{0D108BD9-81ED-4DB2-BD59-A6C34878D82A}">
                    <a16:rowId xmlns:a16="http://schemas.microsoft.com/office/drawing/2014/main" val="1773394887"/>
                  </a:ext>
                </a:extLst>
              </a:tr>
              <a:tr h="264422">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61</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26</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24</a:t>
                      </a:r>
                    </a:p>
                  </a:txBody>
                  <a:tcPr marL="4447" marR="4447" marT="4447" marB="0" anchor="ctr"/>
                </a:tc>
                <a:extLst>
                  <a:ext uri="{0D108BD9-81ED-4DB2-BD59-A6C34878D82A}">
                    <a16:rowId xmlns:a16="http://schemas.microsoft.com/office/drawing/2014/main" val="3565472147"/>
                  </a:ext>
                </a:extLst>
              </a:tr>
              <a:tr h="264422">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70</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27</a:t>
                      </a:r>
                    </a:p>
                  </a:txBody>
                  <a:tcPr marL="4447" marR="4447" marT="4447"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3633981042"/>
                  </a:ext>
                </a:extLst>
              </a:tr>
              <a:tr h="264422">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82</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28</a:t>
                      </a:r>
                    </a:p>
                  </a:txBody>
                  <a:tcPr marL="4447" marR="4447" marT="4447"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2348146764"/>
                  </a:ext>
                </a:extLst>
              </a:tr>
              <a:tr h="264422">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83</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29</a:t>
                      </a:r>
                    </a:p>
                  </a:txBody>
                  <a:tcPr marL="4447" marR="4447" marT="4447"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4251696542"/>
                  </a:ext>
                </a:extLst>
              </a:tr>
            </a:tbl>
          </a:graphicData>
        </a:graphic>
      </p:graphicFrame>
      <p:graphicFrame>
        <p:nvGraphicFramePr>
          <p:cNvPr id="8" name="表格 7">
            <a:extLst>
              <a:ext uri="{FF2B5EF4-FFF2-40B4-BE49-F238E27FC236}">
                <a16:creationId xmlns:a16="http://schemas.microsoft.com/office/drawing/2014/main" id="{A59E50AE-6260-5701-13DC-9F33477D3262}"/>
              </a:ext>
            </a:extLst>
          </p:cNvPr>
          <p:cNvGraphicFramePr>
            <a:graphicFrameLocks noGrp="1"/>
          </p:cNvGraphicFramePr>
          <p:nvPr>
            <p:extLst>
              <p:ext uri="{D42A27DB-BD31-4B8C-83A1-F6EECF244321}">
                <p14:modId xmlns:p14="http://schemas.microsoft.com/office/powerpoint/2010/main" val="788927451"/>
              </p:ext>
            </p:extLst>
          </p:nvPr>
        </p:nvGraphicFramePr>
        <p:xfrm>
          <a:off x="6636249" y="1344173"/>
          <a:ext cx="3237384" cy="4640554"/>
        </p:xfrm>
        <a:graphic>
          <a:graphicData uri="http://schemas.openxmlformats.org/drawingml/2006/table">
            <a:tbl>
              <a:tblPr>
                <a:tableStyleId>{5C22544A-7EE6-4342-B048-85BDC9FD1C3A}</a:tableStyleId>
              </a:tblPr>
              <a:tblGrid>
                <a:gridCol w="656346">
                  <a:extLst>
                    <a:ext uri="{9D8B030D-6E8A-4147-A177-3AD203B41FA5}">
                      <a16:colId xmlns:a16="http://schemas.microsoft.com/office/drawing/2014/main" val="3047714197"/>
                    </a:ext>
                  </a:extLst>
                </a:gridCol>
                <a:gridCol w="612000">
                  <a:extLst>
                    <a:ext uri="{9D8B030D-6E8A-4147-A177-3AD203B41FA5}">
                      <a16:colId xmlns:a16="http://schemas.microsoft.com/office/drawing/2014/main" val="964682185"/>
                    </a:ext>
                  </a:extLst>
                </a:gridCol>
                <a:gridCol w="656346">
                  <a:extLst>
                    <a:ext uri="{9D8B030D-6E8A-4147-A177-3AD203B41FA5}">
                      <a16:colId xmlns:a16="http://schemas.microsoft.com/office/drawing/2014/main" val="2777620497"/>
                    </a:ext>
                  </a:extLst>
                </a:gridCol>
                <a:gridCol w="656346">
                  <a:extLst>
                    <a:ext uri="{9D8B030D-6E8A-4147-A177-3AD203B41FA5}">
                      <a16:colId xmlns:a16="http://schemas.microsoft.com/office/drawing/2014/main" val="1529233666"/>
                    </a:ext>
                  </a:extLst>
                </a:gridCol>
                <a:gridCol w="656346">
                  <a:extLst>
                    <a:ext uri="{9D8B030D-6E8A-4147-A177-3AD203B41FA5}">
                      <a16:colId xmlns:a16="http://schemas.microsoft.com/office/drawing/2014/main" val="286372952"/>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Zephyr</a:t>
                      </a: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extLst>
                  <a:ext uri="{0D108BD9-81ED-4DB2-BD59-A6C34878D82A}">
                    <a16:rowId xmlns:a16="http://schemas.microsoft.com/office/drawing/2014/main" val="1674763738"/>
                  </a:ext>
                </a:extLst>
              </a:tr>
              <a:tr h="525992">
                <a:tc>
                  <a:txBody>
                    <a:bodyPr/>
                    <a:lstStyle/>
                    <a:p>
                      <a:pPr algn="ctr" fontAlgn="b"/>
                      <a:r>
                        <a:rPr lang="en-US" altLang="zh-CN" sz="1200" u="none" strike="noStrike" dirty="0">
                          <a:effectLst/>
                        </a:rPr>
                        <a:t>m</a:t>
                      </a:r>
                      <a:r>
                        <a:rPr lang="ja-JP" altLang="en-US" sz="1200" u="none" strike="noStrike" dirty="0">
                          <a:effectLst/>
                        </a:rPr>
                        <a:t>の値</a:t>
                      </a:r>
                      <a:endParaRPr lang="en-US" altLang="zh-CN" sz="1200" b="0" i="0" u="none" strike="noStrike" dirty="0">
                        <a:solidFill>
                          <a:srgbClr val="000000"/>
                        </a:solidFill>
                        <a:effectLst/>
                        <a:latin typeface="等线" panose="02010600030101010101" pitchFamily="2" charset="-122"/>
                        <a:ea typeface="+mn-ea"/>
                      </a:endParaRPr>
                    </a:p>
                  </a:txBody>
                  <a:tcPr marL="5086" marR="5086" marT="5086" marB="0" anchor="ctr">
                    <a:solidFill>
                      <a:schemeClr val="accent1">
                        <a:lumMod val="60000"/>
                        <a:lumOff val="40000"/>
                      </a:schemeClr>
                    </a:solidFill>
                  </a:tcPr>
                </a:tc>
                <a:tc>
                  <a:txBody>
                    <a:bodyPr/>
                    <a:lstStyle/>
                    <a:p>
                      <a:pPr algn="ctr" fontAlgn="b"/>
                      <a:r>
                        <a:rPr lang="ja-JP" altLang="en-US" sz="1200" b="0"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en-US" sz="1200" u="none" strike="noStrike" dirty="0">
                          <a:effectLst/>
                        </a:rPr>
                        <a:t>Seg</a:t>
                      </a:r>
                      <a:r>
                        <a:rPr lang="ja-JP" altLang="en-US" sz="1200" u="none" strike="noStrike" dirty="0">
                          <a:effectLst/>
                        </a:rPr>
                        <a:t>グラフ</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en-US" sz="1200" u="none" strike="noStrike" dirty="0" err="1">
                          <a:effectLst/>
                        </a:rPr>
                        <a:t>Nei</a:t>
                      </a:r>
                      <a:r>
                        <a:rPr lang="ja-JP" altLang="en-US" sz="1200" u="none" strike="noStrike" dirty="0">
                          <a:effectLst/>
                        </a:rPr>
                        <a:t>グラフ</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ja-JP" altLang="en-US" sz="1200" u="none" strike="noStrike" dirty="0">
                          <a:effectLst/>
                        </a:rPr>
                        <a:t>完全グラフ</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extLst>
                  <a:ext uri="{0D108BD9-81ED-4DB2-BD59-A6C34878D82A}">
                    <a16:rowId xmlns:a16="http://schemas.microsoft.com/office/drawing/2014/main" val="3248897016"/>
                  </a:ext>
                </a:extLst>
              </a:tr>
              <a:tr h="310569">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15</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17</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extLst>
                  <a:ext uri="{0D108BD9-81ED-4DB2-BD59-A6C34878D82A}">
                    <a16:rowId xmlns:a16="http://schemas.microsoft.com/office/drawing/2014/main" val="2008481515"/>
                  </a:ext>
                </a:extLst>
              </a:tr>
              <a:tr h="310569">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17</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extLst>
                  <a:ext uri="{0D108BD9-81ED-4DB2-BD59-A6C34878D82A}">
                    <a16:rowId xmlns:a16="http://schemas.microsoft.com/office/drawing/2014/main" val="3707505269"/>
                  </a:ext>
                </a:extLst>
              </a:tr>
              <a:tr h="310569">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extLst>
                  <a:ext uri="{0D108BD9-81ED-4DB2-BD59-A6C34878D82A}">
                    <a16:rowId xmlns:a16="http://schemas.microsoft.com/office/drawing/2014/main" val="173014619"/>
                  </a:ext>
                </a:extLst>
              </a:tr>
              <a:tr h="310569">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extLst>
                  <a:ext uri="{0D108BD9-81ED-4DB2-BD59-A6C34878D82A}">
                    <a16:rowId xmlns:a16="http://schemas.microsoft.com/office/drawing/2014/main" val="1241270581"/>
                  </a:ext>
                </a:extLst>
              </a:tr>
              <a:tr h="310569">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24</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21</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extLst>
                  <a:ext uri="{0D108BD9-81ED-4DB2-BD59-A6C34878D82A}">
                    <a16:rowId xmlns:a16="http://schemas.microsoft.com/office/drawing/2014/main" val="3526957209"/>
                  </a:ext>
                </a:extLst>
              </a:tr>
              <a:tr h="310569">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30</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20</a:t>
                      </a:r>
                    </a:p>
                  </a:txBody>
                  <a:tcPr marL="5086" marR="5086" marT="5086" marB="0" anchor="ctr"/>
                </a:tc>
                <a:extLst>
                  <a:ext uri="{0D108BD9-81ED-4DB2-BD59-A6C34878D82A}">
                    <a16:rowId xmlns:a16="http://schemas.microsoft.com/office/drawing/2014/main" val="867803109"/>
                  </a:ext>
                </a:extLst>
              </a:tr>
              <a:tr h="310569">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34</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21</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21</a:t>
                      </a:r>
                    </a:p>
                  </a:txBody>
                  <a:tcPr marL="5086" marR="5086" marT="5086" marB="0" anchor="ctr"/>
                </a:tc>
                <a:extLst>
                  <a:ext uri="{0D108BD9-81ED-4DB2-BD59-A6C34878D82A}">
                    <a16:rowId xmlns:a16="http://schemas.microsoft.com/office/drawing/2014/main" val="2388804129"/>
                  </a:ext>
                </a:extLst>
              </a:tr>
              <a:tr h="310569">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39</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tc>
                <a:extLst>
                  <a:ext uri="{0D108BD9-81ED-4DB2-BD59-A6C34878D82A}">
                    <a16:rowId xmlns:a16="http://schemas.microsoft.com/office/drawing/2014/main" val="3460403638"/>
                  </a:ext>
                </a:extLst>
              </a:tr>
              <a:tr h="310569">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43</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25</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23</a:t>
                      </a:r>
                    </a:p>
                  </a:txBody>
                  <a:tcPr marL="5086" marR="5086" marT="5086" marB="0" anchor="ctr"/>
                </a:tc>
                <a:extLst>
                  <a:ext uri="{0D108BD9-81ED-4DB2-BD59-A6C34878D82A}">
                    <a16:rowId xmlns:a16="http://schemas.microsoft.com/office/drawing/2014/main" val="2995560316"/>
                  </a:ext>
                </a:extLst>
              </a:tr>
              <a:tr h="310569">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52</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24</a:t>
                      </a:r>
                    </a:p>
                  </a:txBody>
                  <a:tcPr marL="5086" marR="5086" marT="5086" marB="0" anchor="ctr"/>
                </a:tc>
                <a:extLst>
                  <a:ext uri="{0D108BD9-81ED-4DB2-BD59-A6C34878D82A}">
                    <a16:rowId xmlns:a16="http://schemas.microsoft.com/office/drawing/2014/main" val="1607713834"/>
                  </a:ext>
                </a:extLst>
              </a:tr>
              <a:tr h="310569">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57</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27</a:t>
                      </a:r>
                    </a:p>
                  </a:txBody>
                  <a:tcPr marL="5086" marR="5086" marT="5086"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25</a:t>
                      </a:r>
                    </a:p>
                  </a:txBody>
                  <a:tcPr marL="5086" marR="5086" marT="5086" marB="0" anchor="ctr"/>
                </a:tc>
                <a:extLst>
                  <a:ext uri="{0D108BD9-81ED-4DB2-BD59-A6C34878D82A}">
                    <a16:rowId xmlns:a16="http://schemas.microsoft.com/office/drawing/2014/main" val="3821285468"/>
                  </a:ext>
                </a:extLst>
              </a:tr>
              <a:tr h="310569">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61</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28</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extLst>
                  <a:ext uri="{0D108BD9-81ED-4DB2-BD59-A6C34878D82A}">
                    <a16:rowId xmlns:a16="http://schemas.microsoft.com/office/drawing/2014/main" val="2102561213"/>
                  </a:ext>
                </a:extLst>
              </a:tr>
            </a:tbl>
          </a:graphicData>
        </a:graphic>
      </p:graphicFrame>
      <p:sp>
        <p:nvSpPr>
          <p:cNvPr id="9" name="文本框 8">
            <a:extLst>
              <a:ext uri="{FF2B5EF4-FFF2-40B4-BE49-F238E27FC236}">
                <a16:creationId xmlns:a16="http://schemas.microsoft.com/office/drawing/2014/main" id="{5CF75C82-EA4A-DE62-C49B-7D7B0E3A3FC2}"/>
              </a:ext>
            </a:extLst>
          </p:cNvPr>
          <p:cNvSpPr txBox="1"/>
          <p:nvPr/>
        </p:nvSpPr>
        <p:spPr>
          <a:xfrm>
            <a:off x="9840074" y="1914525"/>
            <a:ext cx="2123327" cy="1938992"/>
          </a:xfrm>
          <a:prstGeom prst="rect">
            <a:avLst/>
          </a:prstGeom>
          <a:noFill/>
        </p:spPr>
        <p:txBody>
          <a:bodyPr wrap="square" rtlCol="0">
            <a:spAutoFit/>
          </a:bodyPr>
          <a:lstStyle/>
          <a:p>
            <a:pPr marL="285750" indent="-285750">
              <a:buFont typeface="Arial" panose="020B0604020202020204" pitchFamily="34" charset="0"/>
              <a:buChar char="•"/>
            </a:pPr>
            <a:r>
              <a:rPr lang="ja-JP" altLang="en-US" sz="1200" dirty="0"/>
              <a:t>同じトポロジーでドロネー三角形状分割がより大きい問題を埋め込みできる</a:t>
            </a:r>
            <a:endParaRPr lang="en-US" altLang="ja-JP" sz="1200" dirty="0"/>
          </a:p>
          <a:p>
            <a:pPr marL="285750" indent="-285750">
              <a:buFont typeface="Arial" panose="020B0604020202020204" pitchFamily="34" charset="0"/>
              <a:buChar char="•"/>
            </a:pPr>
            <a:endParaRPr lang="en-US" altLang="ja-JP" sz="1200" dirty="0"/>
          </a:p>
          <a:p>
            <a:pPr marL="285750" indent="-285750">
              <a:buFont typeface="Arial" panose="020B0604020202020204" pitchFamily="34" charset="0"/>
              <a:buChar char="•"/>
            </a:pPr>
            <a:endParaRPr lang="en-US" altLang="ja-JP" sz="1200" dirty="0"/>
          </a:p>
          <a:p>
            <a:pPr marL="285750" indent="-285750">
              <a:buFont typeface="Arial" panose="020B0604020202020204" pitchFamily="34" charset="0"/>
              <a:buChar char="•"/>
            </a:pPr>
            <a:r>
              <a:rPr lang="ja-JP" altLang="en-US" sz="1200" dirty="0"/>
              <a:t>提案手法の</a:t>
            </a:r>
            <a:r>
              <a:rPr lang="en-US" altLang="ja-JP" sz="1200" dirty="0"/>
              <a:t>Seg</a:t>
            </a:r>
            <a:r>
              <a:rPr lang="ja-JP" altLang="en-US" sz="1200" dirty="0"/>
              <a:t>と</a:t>
            </a:r>
            <a:r>
              <a:rPr lang="en-US" altLang="ja-JP" sz="1200" dirty="0"/>
              <a:t>Nei</a:t>
            </a:r>
            <a:r>
              <a:rPr lang="ja-JP" altLang="en-US" sz="1200" dirty="0"/>
              <a:t>グラフは大体サイズが</a:t>
            </a:r>
            <a:r>
              <a:rPr lang="en-US" altLang="ja-JP" sz="1200" dirty="0"/>
              <a:t>1</a:t>
            </a:r>
            <a:r>
              <a:rPr lang="ja-JP" altLang="en-US" sz="1200" dirty="0"/>
              <a:t>大きいの問題を埋め込みできる</a:t>
            </a:r>
            <a:endParaRPr lang="zh-CN" altLang="en-US" sz="1200" dirty="0"/>
          </a:p>
        </p:txBody>
      </p:sp>
    </p:spTree>
    <p:extLst>
      <p:ext uri="{BB962C8B-B14F-4D97-AF65-F5344CB8AC3E}">
        <p14:creationId xmlns:p14="http://schemas.microsoft.com/office/powerpoint/2010/main" val="1911567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62063-522D-C42A-5828-81A68BADAAB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3740F27-A519-EE41-32A4-D42D7BD82B06}"/>
              </a:ext>
            </a:extLst>
          </p:cNvPr>
          <p:cNvSpPr txBox="1"/>
          <p:nvPr/>
        </p:nvSpPr>
        <p:spPr>
          <a:xfrm>
            <a:off x="301086" y="241382"/>
            <a:ext cx="4880514" cy="584775"/>
          </a:xfrm>
          <a:prstGeom prst="rect">
            <a:avLst/>
          </a:prstGeom>
          <a:noFill/>
        </p:spPr>
        <p:txBody>
          <a:bodyPr wrap="square" rtlCol="0">
            <a:spAutoFit/>
          </a:bodyPr>
          <a:lstStyle/>
          <a:p>
            <a:r>
              <a:rPr lang="ja-JP" altLang="en-US" sz="3200" b="1" dirty="0"/>
              <a:t>まとめ</a:t>
            </a:r>
            <a:endParaRPr lang="zh-CN" altLang="en-US" sz="3200" b="1" dirty="0"/>
          </a:p>
        </p:txBody>
      </p:sp>
      <p:sp>
        <p:nvSpPr>
          <p:cNvPr id="3" name="矩形: 圆角 2">
            <a:extLst>
              <a:ext uri="{FF2B5EF4-FFF2-40B4-BE49-F238E27FC236}">
                <a16:creationId xmlns:a16="http://schemas.microsoft.com/office/drawing/2014/main" id="{793C7799-8C46-E9FE-948F-9D88D6C2B0F6}"/>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97CE3274-4A42-BF20-B670-C82E9A9E6F91}"/>
                  </a:ext>
                </a:extLst>
              </p:cNvPr>
              <p:cNvSpPr txBox="1"/>
              <p:nvPr/>
            </p:nvSpPr>
            <p:spPr>
              <a:xfrm>
                <a:off x="441902" y="1125008"/>
                <a:ext cx="6857097" cy="4770537"/>
              </a:xfrm>
              <a:prstGeom prst="rect">
                <a:avLst/>
              </a:prstGeom>
              <a:noFill/>
            </p:spPr>
            <p:txBody>
              <a:bodyPr wrap="square">
                <a:spAutoFit/>
              </a:bodyPr>
              <a:lstStyle/>
              <a:p>
                <a:pPr marL="285750" indent="-285750">
                  <a:buFont typeface="Wingdings" panose="05000000000000000000" pitchFamily="2" charset="2"/>
                  <a:buChar char="Ø"/>
                </a:pPr>
                <a:r>
                  <a:rPr lang="ja-JP" altLang="en-US" sz="1600" b="1" dirty="0"/>
                  <a:t>本論文では</a:t>
                </a:r>
                <a:endParaRPr lang="en-US" altLang="ja-JP" sz="1600" b="1" dirty="0"/>
              </a:p>
              <a:p>
                <a:r>
                  <a:rPr lang="en-US" altLang="ja-JP" sz="1600" dirty="0"/>
                  <a:t>TSP</a:t>
                </a:r>
                <a:r>
                  <a:rPr lang="ja-JP" altLang="en-US" sz="1600" dirty="0"/>
                  <a:t>問題を特定して、対応する</a:t>
                </a:r>
                <a:r>
                  <a:rPr lang="en-US" altLang="ja-JP" sz="1600" dirty="0"/>
                  <a:t>QUBO</a:t>
                </a:r>
                <a:r>
                  <a:rPr lang="ja-JP" altLang="en-US" sz="1600" dirty="0"/>
                  <a:t>モデルを紹介された</a:t>
                </a:r>
                <a:endParaRPr lang="en-US" altLang="ja-JP" sz="1600" dirty="0"/>
              </a:p>
              <a:p>
                <a:endParaRPr lang="en-US" altLang="ja-JP" sz="1600" b="1" dirty="0"/>
              </a:p>
              <a:p>
                <a:r>
                  <a:rPr lang="en-US" altLang="ja-JP" sz="1600" dirty="0"/>
                  <a:t>QUBO</a:t>
                </a:r>
                <a:r>
                  <a:rPr lang="ja-JP" altLang="en-US" sz="1600" dirty="0"/>
                  <a:t>モデルに二次項数が多すぎる問題に対して、</a:t>
                </a:r>
                <a:endParaRPr lang="en-US" altLang="ja-JP" sz="1600" dirty="0"/>
              </a:p>
              <a:p>
                <a:r>
                  <a:rPr lang="ja-JP" altLang="en-US" sz="1600" dirty="0"/>
                  <a:t>ボロノイ図とドロネー三角形分割を利用して、</a:t>
                </a:r>
                <a:endParaRPr lang="en-US" altLang="ja-JP" sz="1600" dirty="0"/>
              </a:p>
              <a:p>
                <a:pPr marL="285750" indent="-285750">
                  <a:buFont typeface="Arial" panose="020B0604020202020204" pitchFamily="34" charset="0"/>
                  <a:buChar char="•"/>
                </a:pPr>
                <a:r>
                  <a:rPr lang="en-US" altLang="ja-JP" sz="1600" dirty="0"/>
                  <a:t>Seg</a:t>
                </a:r>
                <a:r>
                  <a:rPr lang="ja-JP" altLang="en-US" sz="1600" dirty="0"/>
                  <a:t>グラフ</a:t>
                </a:r>
                <a:endParaRPr lang="en-US" altLang="ja-JP" sz="1600" dirty="0"/>
              </a:p>
              <a:p>
                <a:pPr marL="285750" indent="-285750">
                  <a:buFont typeface="Arial" panose="020B0604020202020204" pitchFamily="34" charset="0"/>
                  <a:buChar char="•"/>
                </a:pPr>
                <a:r>
                  <a:rPr lang="en-US" altLang="ja-JP" sz="1600" dirty="0"/>
                  <a:t>Nei</a:t>
                </a:r>
                <a:r>
                  <a:rPr lang="ja-JP" altLang="en-US" sz="1600" dirty="0"/>
                  <a:t>グラフ</a:t>
                </a:r>
                <a:endParaRPr lang="en-US" altLang="ja-JP" sz="1600" dirty="0"/>
              </a:p>
              <a:p>
                <a:r>
                  <a:rPr lang="ja-JP" altLang="en-US" sz="1600" dirty="0"/>
                  <a:t>が提案された</a:t>
                </a:r>
                <a:endParaRPr lang="en-US" altLang="ja-JP" sz="1600" dirty="0"/>
              </a:p>
              <a:p>
                <a:endParaRPr lang="en-US" altLang="ja-JP" sz="1600" dirty="0"/>
              </a:p>
              <a:p>
                <a:endParaRPr lang="en-US" altLang="ja-JP" sz="1600" dirty="0"/>
              </a:p>
              <a:p>
                <a:r>
                  <a:rPr lang="ja-JP" altLang="en-US" sz="1600" dirty="0"/>
                  <a:t>実験結果として</a:t>
                </a:r>
                <a:endParaRPr lang="en-US" altLang="ja-JP" sz="1600" dirty="0"/>
              </a:p>
              <a:p>
                <a:pPr marL="285750" indent="-285750">
                  <a:buFont typeface="Arial" panose="020B0604020202020204" pitchFamily="34" charset="0"/>
                  <a:buChar char="•"/>
                </a:pPr>
                <a:r>
                  <a:rPr lang="ja-JP" altLang="en-US" sz="1600" dirty="0"/>
                  <a:t>ドロネー三角形分割、</a:t>
                </a:r>
                <a:r>
                  <a:rPr lang="en-US" altLang="ja-JP" sz="1600" dirty="0"/>
                  <a:t>Seg</a:t>
                </a:r>
                <a:r>
                  <a:rPr lang="ja-JP" altLang="en-US" sz="1600" dirty="0"/>
                  <a:t>グラフ、</a:t>
                </a:r>
                <a:r>
                  <a:rPr lang="en-US" altLang="ja-JP" sz="1600" dirty="0"/>
                  <a:t>Nei</a:t>
                </a:r>
                <a:r>
                  <a:rPr lang="ja-JP" altLang="en-US" sz="1600" dirty="0"/>
                  <a:t>グラフの平均二次項削減率</a:t>
                </a:r>
                <a14:m>
                  <m:oMath xmlns:m="http://schemas.openxmlformats.org/officeDocument/2006/math">
                    <m:r>
                      <a:rPr lang="en-US" altLang="ja-JP" sz="1600" i="1" dirty="0" smtClean="0">
                        <a:latin typeface="Cambria Math" panose="02040503050406030204" pitchFamily="18" charset="0"/>
                      </a:rPr>
                      <m:t>4</m:t>
                    </m:r>
                    <m:r>
                      <a:rPr lang="en-US" altLang="ja-JP" sz="1600" b="0" i="1" dirty="0" smtClean="0">
                        <a:latin typeface="Cambria Math" panose="02040503050406030204" pitchFamily="18" charset="0"/>
                      </a:rPr>
                      <m:t>4.6</m:t>
                    </m:r>
                    <m:r>
                      <a:rPr lang="ja-JP" altLang="en-US" sz="1600" i="1" dirty="0">
                        <a:latin typeface="Cambria Math" panose="02040503050406030204" pitchFamily="18" charset="0"/>
                      </a:rPr>
                      <m:t>％</m:t>
                    </m:r>
                    <m:r>
                      <a:rPr lang="ja-JP" altLang="en-US" sz="1600" i="1" dirty="0">
                        <a:latin typeface="Cambria Math" panose="02040503050406030204" pitchFamily="18" charset="0"/>
                      </a:rPr>
                      <m:t>、</m:t>
                    </m:r>
                    <m:r>
                      <a:rPr lang="en-US" altLang="ja-JP" sz="1600" i="1" dirty="0">
                        <a:latin typeface="Cambria Math" panose="02040503050406030204" pitchFamily="18" charset="0"/>
                      </a:rPr>
                      <m:t>3</m:t>
                    </m:r>
                    <m:r>
                      <a:rPr lang="en-US" altLang="ja-JP" sz="1600" b="0" i="1" dirty="0" smtClean="0">
                        <a:latin typeface="Cambria Math" panose="02040503050406030204" pitchFamily="18" charset="0"/>
                      </a:rPr>
                      <m:t>4.3</m:t>
                    </m:r>
                    <m:r>
                      <a:rPr lang="ja-JP" altLang="en-US" sz="1600" i="1" dirty="0">
                        <a:latin typeface="Cambria Math" panose="02040503050406030204" pitchFamily="18" charset="0"/>
                      </a:rPr>
                      <m:t>％</m:t>
                    </m:r>
                    <m:r>
                      <a:rPr lang="ja-JP" altLang="en-US" sz="1600" i="1" dirty="0">
                        <a:latin typeface="Cambria Math" panose="02040503050406030204" pitchFamily="18" charset="0"/>
                      </a:rPr>
                      <m:t>、</m:t>
                    </m:r>
                    <m:r>
                      <a:rPr lang="en-US" altLang="ja-JP" sz="1600" i="1" dirty="0">
                        <a:latin typeface="Cambria Math" panose="02040503050406030204" pitchFamily="18" charset="0"/>
                      </a:rPr>
                      <m:t>2</m:t>
                    </m:r>
                    <m:r>
                      <a:rPr lang="en-US" altLang="ja-JP" sz="1600" b="0" i="1" dirty="0" smtClean="0">
                        <a:latin typeface="Cambria Math" panose="02040503050406030204" pitchFamily="18" charset="0"/>
                      </a:rPr>
                      <m:t>8.3</m:t>
                    </m:r>
                    <m:r>
                      <a:rPr lang="ja-JP" altLang="en-US" sz="1600" i="1" dirty="0">
                        <a:latin typeface="Cambria Math" panose="02040503050406030204" pitchFamily="18" charset="0"/>
                      </a:rPr>
                      <m:t>％</m:t>
                    </m:r>
                  </m:oMath>
                </a14:m>
                <a:r>
                  <a:rPr lang="ja-JP" altLang="en-US" sz="1600" dirty="0"/>
                  <a:t>を達成</a:t>
                </a:r>
                <a:endParaRPr lang="en-US" altLang="ja-JP" sz="1600" dirty="0"/>
              </a:p>
              <a:p>
                <a:endParaRPr lang="en-US" altLang="ja-JP" sz="1600" dirty="0"/>
              </a:p>
              <a:p>
                <a:pPr marL="285750" indent="-285750">
                  <a:buFont typeface="Arial" panose="020B0604020202020204" pitchFamily="34" charset="0"/>
                  <a:buChar char="•"/>
                </a:pPr>
                <a:r>
                  <a:rPr lang="ja-JP" altLang="en-US" sz="1600" dirty="0"/>
                  <a:t>マイナー埋め込みで</a:t>
                </a:r>
                <a:endParaRPr lang="en-US" altLang="ja-JP" sz="1600" dirty="0"/>
              </a:p>
              <a:p>
                <a:r>
                  <a:rPr lang="ja-JP" altLang="en-US" sz="1600" dirty="0"/>
                  <a:t>ドロネー三角形分割は最大</a:t>
                </a:r>
                <a:r>
                  <a:rPr lang="en-US" altLang="ja-JP" sz="1600" dirty="0"/>
                  <a:t>4</a:t>
                </a:r>
                <a:r>
                  <a:rPr lang="ja-JP" altLang="en-US" sz="1600" dirty="0"/>
                  <a:t>大きい</a:t>
                </a:r>
                <a:endParaRPr lang="en-US" altLang="ja-JP" sz="1600" dirty="0"/>
              </a:p>
              <a:p>
                <a:r>
                  <a:rPr lang="en-US" altLang="ja-JP" sz="1600" dirty="0"/>
                  <a:t>Seg</a:t>
                </a:r>
                <a:r>
                  <a:rPr lang="ja-JP" altLang="en-US" sz="1600" dirty="0"/>
                  <a:t>グラフと</a:t>
                </a:r>
                <a:r>
                  <a:rPr lang="en-US" altLang="ja-JP" sz="1600" dirty="0"/>
                  <a:t>Nei</a:t>
                </a:r>
                <a:r>
                  <a:rPr lang="ja-JP" altLang="en-US" sz="1600" dirty="0"/>
                  <a:t>グラフは大体</a:t>
                </a:r>
                <a:r>
                  <a:rPr lang="en-US" altLang="ja-JP" sz="1600" dirty="0"/>
                  <a:t>1</a:t>
                </a:r>
                <a:r>
                  <a:rPr lang="ja-JP" altLang="en-US" sz="1600" dirty="0"/>
                  <a:t>大きいインスタンスが埋め込みできる</a:t>
                </a:r>
                <a:endParaRPr lang="en-US" altLang="ja-JP" sz="1600" dirty="0"/>
              </a:p>
              <a:p>
                <a:endParaRPr lang="en-US" altLang="ja-JP" sz="1600" dirty="0"/>
              </a:p>
              <a:p>
                <a:endParaRPr lang="en-US" altLang="ja-JP" sz="1600" dirty="0"/>
              </a:p>
            </p:txBody>
          </p:sp>
        </mc:Choice>
        <mc:Fallback>
          <p:sp>
            <p:nvSpPr>
              <p:cNvPr id="5" name="文本框 4">
                <a:extLst>
                  <a:ext uri="{FF2B5EF4-FFF2-40B4-BE49-F238E27FC236}">
                    <a16:creationId xmlns:a16="http://schemas.microsoft.com/office/drawing/2014/main" id="{97CE3274-4A42-BF20-B670-C82E9A9E6F91}"/>
                  </a:ext>
                </a:extLst>
              </p:cNvPr>
              <p:cNvSpPr txBox="1">
                <a:spLocks noRot="1" noChangeAspect="1" noMove="1" noResize="1" noEditPoints="1" noAdjustHandles="1" noChangeArrowheads="1" noChangeShapeType="1" noTextEdit="1"/>
              </p:cNvSpPr>
              <p:nvPr/>
            </p:nvSpPr>
            <p:spPr>
              <a:xfrm>
                <a:off x="441902" y="1125008"/>
                <a:ext cx="6857097" cy="4770537"/>
              </a:xfrm>
              <a:prstGeom prst="rect">
                <a:avLst/>
              </a:prstGeom>
              <a:blipFill>
                <a:blip r:embed="rId3"/>
                <a:stretch>
                  <a:fillRect l="-444" t="-3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6784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199419" cy="35426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600" b="1" i="0" dirty="0">
                    <a:effectLst/>
                    <a:latin typeface="YakuHanJPs"/>
                  </a:rPr>
                  <a:t>QUBO </a:t>
                </a:r>
                <a:r>
                  <a:rPr lang="en-US" altLang="ja-JP" sz="1600" b="1" dirty="0">
                    <a:latin typeface="YakuHanJPs"/>
                  </a:rPr>
                  <a:t>(</a:t>
                </a:r>
                <a:r>
                  <a:rPr lang="en-US" altLang="zh-CN" sz="1600" b="1" i="0" dirty="0">
                    <a:effectLst/>
                    <a:latin typeface="YakuHanJPs"/>
                  </a:rPr>
                  <a:t>Quadratic Unconstrained Binary Optimization</a:t>
                </a:r>
                <a:r>
                  <a:rPr lang="en-US" altLang="ja-JP" sz="1600" b="1" dirty="0">
                    <a:latin typeface="YakuHanJPs"/>
                  </a:rPr>
                  <a:t>)</a:t>
                </a:r>
                <a:r>
                  <a:rPr lang="ja-JP" altLang="en-US" sz="1600" b="1" dirty="0">
                    <a:latin typeface="YakuHanJPs"/>
                  </a:rPr>
                  <a:t>問題</a:t>
                </a:r>
                <a:endParaRPr lang="en-US" altLang="zh-CN" sz="1600" b="1" i="0" dirty="0">
                  <a:effectLst/>
                  <a:latin typeface="YakuHanJPs"/>
                </a:endParaRPr>
              </a:p>
              <a:p>
                <a:r>
                  <a:rPr lang="ja-JP" altLang="en-US" sz="1600" dirty="0"/>
                  <a:t>二次形式の制約なし二値変数最適化問題</a:t>
                </a:r>
                <a:endParaRPr lang="en-US" altLang="ja-JP" sz="1600" dirty="0"/>
              </a:p>
              <a:p>
                <a:endParaRPr lang="en-US" altLang="ja-JP" sz="1600" dirty="0"/>
              </a:p>
              <a:p>
                <a:r>
                  <a:rPr lang="ja-JP" altLang="en-US" sz="1600" dirty="0"/>
                  <a:t>入力：</a:t>
                </a:r>
                <a:r>
                  <a:rPr lang="en-US" altLang="ja-JP" sz="1600" dirty="0"/>
                  <a:t>QUBO</a:t>
                </a:r>
                <a:r>
                  <a:rPr lang="ja-JP" altLang="en-US" sz="1600" dirty="0"/>
                  <a:t>行列</a:t>
                </a:r>
                <a:endParaRPr lang="en-US" altLang="ja-JP" sz="1600" dirty="0"/>
              </a:p>
              <a:p>
                <a:r>
                  <a:rPr lang="ja-JP" altLang="en-US" sz="1600" dirty="0"/>
                  <a:t>出力：変数</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のベクトル</a:t>
                </a:r>
                <a:endParaRPr lang="en-US" altLang="ja-JP" sz="1600" dirty="0"/>
              </a:p>
              <a:p>
                <a:r>
                  <a:rPr lang="ja-JP" altLang="en-US" sz="1600" dirty="0"/>
                  <a:t>与えられた数式を最小値にするベクトル</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を求める</a:t>
                </a:r>
                <a:endParaRPr lang="en-US" altLang="ja-JP" sz="1600" dirty="0"/>
              </a:p>
              <a:p>
                <a:endParaRPr lang="en-US" altLang="zh-CN" sz="1600" dirty="0"/>
              </a:p>
              <a:p>
                <a:r>
                  <a:rPr lang="en-US" altLang="ja-JP" sz="1600" dirty="0"/>
                  <a:t>QUBO</a:t>
                </a:r>
                <a:r>
                  <a:rPr lang="ja-JP" altLang="en-US" sz="1600" dirty="0"/>
                  <a:t>の一般的な数式：</a:t>
                </a:r>
                <a:endParaRPr lang="en-US" altLang="ja-JP" sz="1600" dirty="0"/>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𝐸</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𝑛</m:t>
                              </m:r>
                            </m:sub>
                          </m:sSub>
                        </m:e>
                      </m:d>
                      <m:r>
                        <a:rPr lang="en-US" altLang="zh-CN" sz="1600" b="0" i="1" smtClean="0">
                          <a:latin typeface="Cambria Math" panose="02040503050406030204" pitchFamily="18" charset="0"/>
                        </a:rPr>
                        <m:t>=</m:t>
                      </m:r>
                      <m:nary>
                        <m:naryPr>
                          <m:chr m:val="∑"/>
                          <m:ctrlPr>
                            <a:rPr lang="en-US" altLang="zh-CN" sz="1600" i="1" smtClean="0">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i="1">
                              <a:latin typeface="Cambria Math" panose="02040503050406030204" pitchFamily="18" charset="0"/>
                            </a:rPr>
                            <m:t>𝑛</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e>
                      </m:nary>
                      <m:r>
                        <a:rPr lang="en-US" altLang="zh-CN" sz="1600" i="1">
                          <a:latin typeface="Cambria Math" panose="02040503050406030204" pitchFamily="18" charset="0"/>
                        </a:rPr>
                        <m:t>+</m:t>
                      </m:r>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&lt;</m:t>
                          </m:r>
                          <m:r>
                            <a:rPr lang="en-US" altLang="zh-CN" sz="1600" i="1">
                              <a:latin typeface="Cambria Math" panose="02040503050406030204" pitchFamily="18" charset="0"/>
                            </a:rPr>
                            <m:t>𝑗</m:t>
                          </m:r>
                        </m:sub>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𝑖𝑗</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𝑗</m:t>
                              </m:r>
                            </m:sub>
                          </m:sSub>
                        </m:e>
                      </m:nary>
                    </m:oMath>
                  </m:oMathPara>
                </a14:m>
                <a:endParaRPr lang="en-US" altLang="zh-CN" sz="1600" dirty="0"/>
              </a:p>
              <a:p>
                <a:endParaRPr lang="en-US" altLang="zh-CN" sz="1600" dirty="0"/>
              </a:p>
              <a:p>
                <a:endParaRPr lang="en-US" altLang="zh-CN" sz="1600" dirty="0"/>
              </a:p>
              <a:p>
                <a:endParaRPr lang="en-US" altLang="ja-JP" sz="1600" dirty="0"/>
              </a:p>
            </p:txBody>
          </p:sp>
        </mc:Choice>
        <mc:Fallback xmlns="">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199419" cy="3542636"/>
              </a:xfrm>
              <a:prstGeom prst="rect">
                <a:avLst/>
              </a:prstGeom>
              <a:blipFill>
                <a:blip r:embed="rId2"/>
                <a:stretch>
                  <a:fillRect l="-331" t="-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66AB34-A4EE-F82B-078F-792A7A6DEA8A}"/>
                  </a:ext>
                </a:extLst>
              </p:cNvPr>
              <p:cNvSpPr txBox="1"/>
              <p:nvPr/>
            </p:nvSpPr>
            <p:spPr>
              <a:xfrm>
                <a:off x="6904569" y="3199996"/>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xmlns="">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904569" y="3199996"/>
                <a:ext cx="5191871" cy="850810"/>
              </a:xfrm>
              <a:prstGeom prst="rect">
                <a:avLst/>
              </a:prstGeom>
              <a:blipFill>
                <a:blip r:embed="rId3"/>
                <a:stretch>
                  <a:fillRect t="-1408" b="-7042"/>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337127" y="4004767"/>
            <a:ext cx="3209533" cy="584775"/>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バイナリ変数四つある</a:t>
            </a:r>
            <a:r>
              <a:rPr lang="en-US" altLang="ja-JP" sz="1600" dirty="0"/>
              <a:t>QUBO</a:t>
            </a:r>
            <a:r>
              <a:rPr lang="ja-JP" altLang="en-US" sz="1600" dirty="0"/>
              <a:t>問題</a:t>
            </a:r>
            <a:endParaRPr lang="zh-CN" altLang="en-US" sz="1600"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81AE21-D1ED-DDC9-C2D4-C91D7A515906}"/>
                  </a:ext>
                </a:extLst>
              </p:cNvPr>
              <p:cNvSpPr txBox="1"/>
              <p:nvPr/>
            </p:nvSpPr>
            <p:spPr>
              <a:xfrm>
                <a:off x="3213922" y="4770773"/>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13922" y="4770773"/>
                <a:ext cx="6942382" cy="369332"/>
              </a:xfrm>
              <a:prstGeom prst="rect">
                <a:avLst/>
              </a:prstGeom>
              <a:blipFill>
                <a:blip r:embed="rId6"/>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498546" y="515025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599529" y="514010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EFA74B2-2B8E-4976-37C7-D192ABA5431E}"/>
                  </a:ext>
                </a:extLst>
              </p:cNvPr>
              <p:cNvSpPr txBox="1"/>
              <p:nvPr/>
            </p:nvSpPr>
            <p:spPr>
              <a:xfrm>
                <a:off x="3296581" y="5644628"/>
                <a:ext cx="8138038" cy="923330"/>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zh-CN" altLang="en-US" dirty="0"/>
              </a:p>
            </p:txBody>
          </p:sp>
        </mc:Choice>
        <mc:Fallback xmlns="">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96581" y="5644628"/>
                <a:ext cx="8138038" cy="923330"/>
              </a:xfrm>
              <a:prstGeom prst="rect">
                <a:avLst/>
              </a:prstGeom>
              <a:blipFill>
                <a:blip r:embed="rId7"/>
                <a:stretch>
                  <a:fillRect l="-674" t="-3311" b="-105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45108-2C0E-B78A-0A48-64AE2747159C}"/>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CD8887F1-1799-8A40-DA24-CCD27A2080E6}"/>
              </a:ext>
            </a:extLst>
          </p:cNvPr>
          <p:cNvSpPr/>
          <p:nvPr/>
        </p:nvSpPr>
        <p:spPr>
          <a:xfrm>
            <a:off x="458266" y="963363"/>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AF1BE5D6-C1AD-0E83-C0E8-7D38EFA28BE5}"/>
              </a:ext>
            </a:extLst>
          </p:cNvPr>
          <p:cNvSpPr>
            <a:spLocks noGrp="1"/>
          </p:cNvSpPr>
          <p:nvPr>
            <p:ph type="title"/>
          </p:nvPr>
        </p:nvSpPr>
        <p:spPr>
          <a:xfrm>
            <a:off x="384125" y="349850"/>
            <a:ext cx="10532995" cy="598978"/>
          </a:xfrm>
        </p:spPr>
        <p:txBody>
          <a:bodyPr>
            <a:noAutofit/>
          </a:bodyPr>
          <a:lstStyle/>
          <a:p>
            <a:r>
              <a:rPr lang="ja-JP" altLang="en-US" sz="3200" b="1" dirty="0">
                <a:latin typeface="+mn-lt"/>
                <a:ea typeface="+mn-ea"/>
                <a:cs typeface="+mn-cs"/>
              </a:rPr>
              <a:t>量子アニーラのトポロジー</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7EC2314F-82E6-46A0-8AB8-ED797DC41458}"/>
                  </a:ext>
                </a:extLst>
              </p:cNvPr>
              <p:cNvSpPr txBox="1"/>
              <p:nvPr/>
            </p:nvSpPr>
            <p:spPr>
              <a:xfrm>
                <a:off x="454011" y="1072229"/>
                <a:ext cx="7714741" cy="1754326"/>
              </a:xfrm>
              <a:prstGeom prst="rect">
                <a:avLst/>
              </a:prstGeom>
              <a:noFill/>
            </p:spPr>
            <p:txBody>
              <a:bodyPr wrap="none" rtlCol="0">
                <a:spAutoFit/>
              </a:bodyPr>
              <a:lstStyle/>
              <a:p>
                <a:r>
                  <a:rPr lang="ja-JP" altLang="en-US" dirty="0"/>
                  <a:t>現在の</a:t>
                </a:r>
                <a:r>
                  <a:rPr lang="en-US" altLang="ja-JP" dirty="0" err="1"/>
                  <a:t>D</a:t>
                </a:r>
                <a:r>
                  <a:rPr lang="en-US" altLang="zh-CN" dirty="0" err="1"/>
                  <a:t>wave</a:t>
                </a:r>
                <a:r>
                  <a:rPr lang="ja-JP" altLang="en-US" dirty="0"/>
                  <a:t>社の量子アニーラには</a:t>
                </a:r>
                <a:r>
                  <a:rPr lang="ja-JP" altLang="en-US" b="1" dirty="0"/>
                  <a:t>三つ</a:t>
                </a:r>
                <a:r>
                  <a:rPr lang="ja-JP" altLang="en-US" dirty="0"/>
                  <a:t>のトポロジーがある</a:t>
                </a:r>
                <a:endParaRPr lang="en-US" altLang="ja-JP" dirty="0"/>
              </a:p>
              <a:p>
                <a:pPr marL="285750" indent="-285750">
                  <a:buFont typeface="Arial" panose="020B0604020202020204" pitchFamily="34" charset="0"/>
                  <a:buChar char="•"/>
                </a:pPr>
                <a:r>
                  <a:rPr lang="en-US" altLang="zh-CN" dirty="0"/>
                  <a:t>D-Wave 2000Q  </a:t>
                </a:r>
                <a:r>
                  <a:rPr lang="ja-JP" altLang="en-US" dirty="0"/>
                  <a:t>のトポロジー  ：</a:t>
                </a:r>
                <a:r>
                  <a:rPr lang="en-US" altLang="zh-CN" dirty="0"/>
                  <a:t>Chimera     </a:t>
                </a:r>
                <a:r>
                  <a:rPr lang="zh-CN" altLang="en-US" dirty="0"/>
                  <a:t>（</a:t>
                </a:r>
                <a:r>
                  <a:rPr lang="ja-JP" altLang="en-US" dirty="0"/>
                  <a:t>総</a:t>
                </a:r>
                <a:r>
                  <a:rPr lang="en-US" altLang="ja-JP" b="1" dirty="0"/>
                  <a:t>2048</a:t>
                </a:r>
                <a:r>
                  <a:rPr lang="en-US" altLang="ja-JP" dirty="0"/>
                  <a:t>qbit , </a:t>
                </a:r>
                <a:r>
                  <a:rPr lang="zh-CN" altLang="en-US"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=16</m:t>
                    </m:r>
                  </m:oMath>
                </a14:m>
                <a:r>
                  <a:rPr lang="zh-CN" altLang="en-US" dirty="0"/>
                  <a:t>）</a:t>
                </a:r>
                <a:endParaRPr lang="en-US" altLang="zh-CN" dirty="0"/>
              </a:p>
              <a:p>
                <a:pPr marL="285750" indent="-285750">
                  <a:buFont typeface="Arial" panose="020B0604020202020204" pitchFamily="34" charset="0"/>
                  <a:buChar char="•"/>
                </a:pPr>
                <a:r>
                  <a:rPr lang="en-US" altLang="zh-CN" dirty="0"/>
                  <a:t>Advantage          </a:t>
                </a:r>
                <a:r>
                  <a:rPr lang="ja-JP" altLang="en-US" dirty="0"/>
                  <a:t>のトポロジー  ：</a:t>
                </a:r>
                <a:r>
                  <a:rPr lang="en-US" altLang="zh-CN" dirty="0"/>
                  <a:t>Pegasus     </a:t>
                </a:r>
                <a:r>
                  <a:rPr lang="zh-CN" altLang="en-US" dirty="0"/>
                  <a:t>（</a:t>
                </a:r>
                <a:r>
                  <a:rPr lang="ja-JP" altLang="en-US" dirty="0"/>
                  <a:t>総</a:t>
                </a:r>
                <a:r>
                  <a:rPr lang="en-US" altLang="ja-JP" b="1" dirty="0"/>
                  <a:t>5640</a:t>
                </a:r>
                <a:r>
                  <a:rPr lang="en-US" altLang="zh-CN" dirty="0"/>
                  <a:t>qbit </a:t>
                </a:r>
                <a:r>
                  <a:rPr lang="en-US" altLang="zh-CN" b="0"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=16 </m:t>
                    </m:r>
                  </m:oMath>
                </a14:m>
                <a:r>
                  <a:rPr lang="zh-CN" altLang="en-US" dirty="0"/>
                  <a:t>）</a:t>
                </a:r>
                <a:endParaRPr lang="en-US" altLang="zh-CN" dirty="0"/>
              </a:p>
              <a:p>
                <a:pPr marL="285750" indent="-285750">
                  <a:buFont typeface="Arial" panose="020B0604020202020204" pitchFamily="34" charset="0"/>
                  <a:buChar char="•"/>
                </a:pPr>
                <a:r>
                  <a:rPr lang="en-US" altLang="zh-CN" dirty="0"/>
                  <a:t>Next generation  </a:t>
                </a:r>
                <a:r>
                  <a:rPr lang="ja-JP" altLang="en-US" dirty="0"/>
                  <a:t>のトポロジー  ：</a:t>
                </a:r>
                <a:r>
                  <a:rPr lang="en-US" altLang="ja-JP" dirty="0"/>
                  <a:t>Zephyr      </a:t>
                </a:r>
                <a:r>
                  <a:rPr lang="zh-CN" altLang="en-US" dirty="0"/>
                  <a:t>（</a:t>
                </a:r>
                <a:r>
                  <a:rPr lang="ja-JP" altLang="en-US" dirty="0"/>
                  <a:t>総</a:t>
                </a:r>
                <a:r>
                  <a:rPr lang="en-US" altLang="ja-JP" b="1" dirty="0"/>
                  <a:t>7440</a:t>
                </a:r>
                <a:r>
                  <a:rPr lang="en-US" altLang="zh-CN" dirty="0"/>
                  <a:t>qbit </a:t>
                </a:r>
                <a:r>
                  <a:rPr lang="en-US" altLang="zh-CN" b="0"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=15 </m:t>
                    </m:r>
                  </m:oMath>
                </a14:m>
                <a:r>
                  <a:rPr lang="zh-CN" altLang="en-US" dirty="0"/>
                  <a:t>）</a:t>
                </a:r>
                <a:endParaRPr lang="en-US" altLang="zh-CN" dirty="0"/>
              </a:p>
              <a:p>
                <a:pPr marL="285750" indent="-285750">
                  <a:buFont typeface="Arial" panose="020B0604020202020204" pitchFamily="34" charset="0"/>
                  <a:buChar char="•"/>
                </a:pPr>
                <a:endParaRPr lang="en-US" altLang="zh-CN" dirty="0"/>
              </a:p>
              <a:p>
                <a:r>
                  <a:rPr lang="en-US" altLang="zh-CN" dirty="0"/>
                  <a:t>	</a:t>
                </a:r>
                <a:endParaRPr lang="zh-CN" altLang="en-US" dirty="0"/>
              </a:p>
            </p:txBody>
          </p:sp>
        </mc:Choice>
        <mc:Fallback>
          <p:sp>
            <p:nvSpPr>
              <p:cNvPr id="2" name="文本框 1">
                <a:extLst>
                  <a:ext uri="{FF2B5EF4-FFF2-40B4-BE49-F238E27FC236}">
                    <a16:creationId xmlns:a16="http://schemas.microsoft.com/office/drawing/2014/main" id="{7EC2314F-82E6-46A0-8AB8-ED797DC41458}"/>
                  </a:ext>
                </a:extLst>
              </p:cNvPr>
              <p:cNvSpPr txBox="1">
                <a:spLocks noRot="1" noChangeAspect="1" noMove="1" noResize="1" noEditPoints="1" noAdjustHandles="1" noChangeArrowheads="1" noChangeShapeType="1" noTextEdit="1"/>
              </p:cNvSpPr>
              <p:nvPr/>
            </p:nvSpPr>
            <p:spPr>
              <a:xfrm>
                <a:off x="454011" y="1072229"/>
                <a:ext cx="7714741" cy="1754326"/>
              </a:xfrm>
              <a:prstGeom prst="rect">
                <a:avLst/>
              </a:prstGeom>
              <a:blipFill>
                <a:blip r:embed="rId2"/>
                <a:stretch>
                  <a:fillRect l="-632" t="-2083"/>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C4F8A26F-D586-5679-2A81-91CCC1B00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800" y="2338275"/>
            <a:ext cx="3508549" cy="2947180"/>
          </a:xfrm>
          <a:prstGeom prst="rect">
            <a:avLst/>
          </a:prstGeom>
          <a:ln>
            <a:solidFill>
              <a:schemeClr val="tx1"/>
            </a:solidFill>
          </a:ln>
        </p:spPr>
      </p:pic>
      <p:sp>
        <p:nvSpPr>
          <p:cNvPr id="9" name="文本框 8">
            <a:extLst>
              <a:ext uri="{FF2B5EF4-FFF2-40B4-BE49-F238E27FC236}">
                <a16:creationId xmlns:a16="http://schemas.microsoft.com/office/drawing/2014/main" id="{C350772F-B262-2097-E6F7-35CE9E733567}"/>
              </a:ext>
            </a:extLst>
          </p:cNvPr>
          <p:cNvSpPr txBox="1"/>
          <p:nvPr/>
        </p:nvSpPr>
        <p:spPr>
          <a:xfrm>
            <a:off x="1428746" y="2316737"/>
            <a:ext cx="986655" cy="307777"/>
          </a:xfrm>
          <a:prstGeom prst="rect">
            <a:avLst/>
          </a:prstGeom>
          <a:noFill/>
        </p:spPr>
        <p:txBody>
          <a:bodyPr wrap="square">
            <a:spAutoFit/>
          </a:bodyPr>
          <a:lstStyle/>
          <a:p>
            <a:r>
              <a:rPr lang="en-US" altLang="zh-CN" sz="1400" dirty="0"/>
              <a:t>Chimera</a:t>
            </a:r>
            <a:endParaRPr lang="zh-CN" altLang="en-US" sz="1400" dirty="0"/>
          </a:p>
        </p:txBody>
      </p:sp>
      <p:pic>
        <p:nvPicPr>
          <p:cNvPr id="11" name="图片 10">
            <a:extLst>
              <a:ext uri="{FF2B5EF4-FFF2-40B4-BE49-F238E27FC236}">
                <a16:creationId xmlns:a16="http://schemas.microsoft.com/office/drawing/2014/main" id="{F65D4BF1-A658-AC06-94D9-FDE9B4DA5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212" y="2310152"/>
            <a:ext cx="3508550" cy="2985400"/>
          </a:xfrm>
          <a:prstGeom prst="rect">
            <a:avLst/>
          </a:prstGeom>
          <a:ln>
            <a:solidFill>
              <a:schemeClr val="tx1"/>
            </a:solidFill>
          </a:ln>
        </p:spPr>
      </p:pic>
      <p:sp>
        <p:nvSpPr>
          <p:cNvPr id="13" name="文本框 12">
            <a:extLst>
              <a:ext uri="{FF2B5EF4-FFF2-40B4-BE49-F238E27FC236}">
                <a16:creationId xmlns:a16="http://schemas.microsoft.com/office/drawing/2014/main" id="{F7734532-781C-A7BD-808D-ABB82E48C259}"/>
              </a:ext>
            </a:extLst>
          </p:cNvPr>
          <p:cNvSpPr txBox="1"/>
          <p:nvPr/>
        </p:nvSpPr>
        <p:spPr>
          <a:xfrm>
            <a:off x="5426159" y="2287782"/>
            <a:ext cx="986655" cy="307777"/>
          </a:xfrm>
          <a:prstGeom prst="rect">
            <a:avLst/>
          </a:prstGeom>
          <a:noFill/>
        </p:spPr>
        <p:txBody>
          <a:bodyPr wrap="square">
            <a:spAutoFit/>
          </a:bodyPr>
          <a:lstStyle/>
          <a:p>
            <a:r>
              <a:rPr lang="en-US" altLang="zh-CN" sz="1400" dirty="0"/>
              <a:t>Pegasus</a:t>
            </a:r>
            <a:endParaRPr lang="zh-CN" altLang="en-US" sz="1400" dirty="0"/>
          </a:p>
        </p:txBody>
      </p:sp>
      <p:pic>
        <p:nvPicPr>
          <p:cNvPr id="15" name="图片 14">
            <a:extLst>
              <a:ext uri="{FF2B5EF4-FFF2-40B4-BE49-F238E27FC236}">
                <a16:creationId xmlns:a16="http://schemas.microsoft.com/office/drawing/2014/main" id="{608FA963-2AB3-6F22-E989-586E916121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2625" y="2338275"/>
            <a:ext cx="3314118" cy="3005094"/>
          </a:xfrm>
          <a:prstGeom prst="rect">
            <a:avLst/>
          </a:prstGeom>
          <a:ln>
            <a:solidFill>
              <a:schemeClr val="tx1"/>
            </a:solidFill>
          </a:ln>
        </p:spPr>
      </p:pic>
      <p:sp>
        <p:nvSpPr>
          <p:cNvPr id="17" name="文本框 16">
            <a:extLst>
              <a:ext uri="{FF2B5EF4-FFF2-40B4-BE49-F238E27FC236}">
                <a16:creationId xmlns:a16="http://schemas.microsoft.com/office/drawing/2014/main" id="{8BBFCC79-25D1-6782-0577-445E09C6D4A0}"/>
              </a:ext>
            </a:extLst>
          </p:cNvPr>
          <p:cNvSpPr txBox="1"/>
          <p:nvPr/>
        </p:nvSpPr>
        <p:spPr>
          <a:xfrm>
            <a:off x="9439985" y="2342910"/>
            <a:ext cx="986655" cy="307777"/>
          </a:xfrm>
          <a:prstGeom prst="rect">
            <a:avLst/>
          </a:prstGeom>
          <a:noFill/>
        </p:spPr>
        <p:txBody>
          <a:bodyPr wrap="square">
            <a:spAutoFit/>
          </a:bodyPr>
          <a:lstStyle/>
          <a:p>
            <a:r>
              <a:rPr lang="en-US" altLang="ja-JP" sz="1400" dirty="0"/>
              <a:t>Zephyr</a:t>
            </a:r>
            <a:endParaRPr lang="zh-CN" altLang="en-US" sz="1400" dirty="0"/>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6FB537FC-0EE2-1B73-4641-DF20C4607603}"/>
                  </a:ext>
                </a:extLst>
              </p:cNvPr>
              <p:cNvGraphicFramePr>
                <a:graphicFrameLocks noGrp="1"/>
              </p:cNvGraphicFramePr>
              <p:nvPr/>
            </p:nvGraphicFramePr>
            <p:xfrm>
              <a:off x="1734363" y="5419657"/>
              <a:ext cx="8624420" cy="949960"/>
            </p:xfrm>
            <a:graphic>
              <a:graphicData uri="http://schemas.openxmlformats.org/drawingml/2006/table">
                <a:tbl>
                  <a:tblPr firstRow="1" bandRow="1">
                    <a:tableStyleId>{5C22544A-7EE6-4342-B048-85BDC9FD1C3A}</a:tableStyleId>
                  </a:tblPr>
                  <a:tblGrid>
                    <a:gridCol w="2156105">
                      <a:extLst>
                        <a:ext uri="{9D8B030D-6E8A-4147-A177-3AD203B41FA5}">
                          <a16:colId xmlns:a16="http://schemas.microsoft.com/office/drawing/2014/main" val="1287656801"/>
                        </a:ext>
                      </a:extLst>
                    </a:gridCol>
                    <a:gridCol w="2156105">
                      <a:extLst>
                        <a:ext uri="{9D8B030D-6E8A-4147-A177-3AD203B41FA5}">
                          <a16:colId xmlns:a16="http://schemas.microsoft.com/office/drawing/2014/main" val="1963902682"/>
                        </a:ext>
                      </a:extLst>
                    </a:gridCol>
                    <a:gridCol w="2156105">
                      <a:extLst>
                        <a:ext uri="{9D8B030D-6E8A-4147-A177-3AD203B41FA5}">
                          <a16:colId xmlns:a16="http://schemas.microsoft.com/office/drawing/2014/main" val="2406704387"/>
                        </a:ext>
                      </a:extLst>
                    </a:gridCol>
                    <a:gridCol w="2156105">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pPr algn="ctr"/>
                          <a:r>
                            <a:rPr lang="en-US" altLang="ja-JP" sz="1600" dirty="0"/>
                            <a:t>Chimera</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ja-JP" sz="1600" dirty="0"/>
                            <a:t>Pegasus</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zh-CN" sz="1600" dirty="0"/>
                            <a:t>Zephyr</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=15</m:t>
                              </m:r>
                            </m:oMath>
                          </a14:m>
                          <a:r>
                            <a:rPr lang="zh-CN" altLang="en-US" sz="1600" dirty="0"/>
                            <a:t>）</a:t>
                          </a:r>
                        </a:p>
                      </a:txBody>
                      <a:tcPr anchor="ctr"/>
                    </a:tc>
                    <a:extLst>
                      <a:ext uri="{0D108BD9-81ED-4DB2-BD59-A6C34878D82A}">
                        <a16:rowId xmlns:a16="http://schemas.microsoft.com/office/drawing/2014/main" val="3368320107"/>
                      </a:ext>
                    </a:extLst>
                  </a:tr>
                  <a:tr h="370840">
                    <a:tc>
                      <a:txBody>
                        <a:bodyPr/>
                        <a:lstStyle/>
                        <a:p>
                          <a:pPr algn="ctr"/>
                          <a:r>
                            <a:rPr lang="ja-JP" altLang="en-US" sz="1600" dirty="0"/>
                            <a:t>利用できる量子</a:t>
                          </a:r>
                          <a:endParaRPr lang="en-US" altLang="ja-JP" sz="1600" dirty="0"/>
                        </a:p>
                        <a:p>
                          <a:pPr algn="ctr"/>
                          <a:r>
                            <a:rPr lang="ja-JP" altLang="en-US" sz="1600" dirty="0"/>
                            <a:t>ビット数</a:t>
                          </a:r>
                          <a:endParaRPr lang="zh-CN" altLang="en-US" sz="1600"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m:t>
                              </m:r>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𝑚</m:t>
                                  </m:r>
                                </m:e>
                                <m:sup>
                                  <m:r>
                                    <a:rPr lang="en-US" altLang="ja-JP" sz="1600" b="0" i="1" smtClean="0">
                                      <a:latin typeface="Cambria Math" panose="02040503050406030204" pitchFamily="18" charset="0"/>
                                    </a:rPr>
                                    <m:t>2</m:t>
                                  </m:r>
                                </m:sup>
                              </m:sSup>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8(3</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zh-CN" sz="1600" b="0" i="1" smtClean="0">
                                  <a:latin typeface="Cambria Math" panose="02040503050406030204" pitchFamily="18" charset="0"/>
                                </a:rPr>
                                <m:t>32</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𝑚</m:t>
                                  </m:r>
                                </m:e>
                                <m:sup>
                                  <m:r>
                                    <a:rPr lang="en-US" altLang="zh-CN" sz="1600" b="0" i="1" smtClean="0">
                                      <a:latin typeface="Cambria Math" panose="02040503050406030204" pitchFamily="18" charset="0"/>
                                    </a:rPr>
                                    <m:t>2</m:t>
                                  </m:r>
                                </m:sup>
                              </m:sSup>
                              <m:r>
                                <a:rPr lang="en-US" altLang="zh-CN" sz="1600" b="0" i="1" smtClean="0">
                                  <a:latin typeface="Cambria Math" panose="02040503050406030204" pitchFamily="18" charset="0"/>
                                </a:rPr>
                                <m:t>+16</m:t>
                              </m:r>
                              <m:r>
                                <a:rPr lang="en-US" altLang="zh-CN" sz="1600" b="0" i="1" smtClean="0">
                                  <a:latin typeface="Cambria Math" panose="02040503050406030204" pitchFamily="18" charset="0"/>
                                </a:rPr>
                                <m:t>𝑚</m:t>
                              </m:r>
                            </m:oMath>
                          </a14:m>
                          <a:r>
                            <a:rPr lang="zh-CN" altLang="en-US" sz="1600" dirty="0"/>
                            <a:t> </a:t>
                          </a:r>
                        </a:p>
                      </a:txBody>
                      <a:tcPr anchor="ctr"/>
                    </a:tc>
                    <a:extLst>
                      <a:ext uri="{0D108BD9-81ED-4DB2-BD59-A6C34878D82A}">
                        <a16:rowId xmlns:a16="http://schemas.microsoft.com/office/drawing/2014/main" val="3278943062"/>
                      </a:ext>
                    </a:extLst>
                  </a:tr>
                </a:tbl>
              </a:graphicData>
            </a:graphic>
          </p:graphicFrame>
        </mc:Choice>
        <mc:Fallback xmlns="">
          <p:graphicFrame>
            <p:nvGraphicFramePr>
              <p:cNvPr id="3" name="表格 2">
                <a:extLst>
                  <a:ext uri="{FF2B5EF4-FFF2-40B4-BE49-F238E27FC236}">
                    <a16:creationId xmlns:a16="http://schemas.microsoft.com/office/drawing/2014/main" id="{6FB537FC-0EE2-1B73-4641-DF20C4607603}"/>
                  </a:ext>
                </a:extLst>
              </p:cNvPr>
              <p:cNvGraphicFramePr>
                <a:graphicFrameLocks noGrp="1"/>
              </p:cNvGraphicFramePr>
              <p:nvPr>
                <p:extLst>
                  <p:ext uri="{D42A27DB-BD31-4B8C-83A1-F6EECF244321}">
                    <p14:modId xmlns:p14="http://schemas.microsoft.com/office/powerpoint/2010/main" val="3281906311"/>
                  </p:ext>
                </p:extLst>
              </p:nvPr>
            </p:nvGraphicFramePr>
            <p:xfrm>
              <a:off x="1734363" y="5419657"/>
              <a:ext cx="8624420" cy="949960"/>
            </p:xfrm>
            <a:graphic>
              <a:graphicData uri="http://schemas.openxmlformats.org/drawingml/2006/table">
                <a:tbl>
                  <a:tblPr firstRow="1" bandRow="1">
                    <a:tableStyleId>{5C22544A-7EE6-4342-B048-85BDC9FD1C3A}</a:tableStyleId>
                  </a:tblPr>
                  <a:tblGrid>
                    <a:gridCol w="2156105">
                      <a:extLst>
                        <a:ext uri="{9D8B030D-6E8A-4147-A177-3AD203B41FA5}">
                          <a16:colId xmlns:a16="http://schemas.microsoft.com/office/drawing/2014/main" val="1287656801"/>
                        </a:ext>
                      </a:extLst>
                    </a:gridCol>
                    <a:gridCol w="2156105">
                      <a:extLst>
                        <a:ext uri="{9D8B030D-6E8A-4147-A177-3AD203B41FA5}">
                          <a16:colId xmlns:a16="http://schemas.microsoft.com/office/drawing/2014/main" val="1963902682"/>
                        </a:ext>
                      </a:extLst>
                    </a:gridCol>
                    <a:gridCol w="2156105">
                      <a:extLst>
                        <a:ext uri="{9D8B030D-6E8A-4147-A177-3AD203B41FA5}">
                          <a16:colId xmlns:a16="http://schemas.microsoft.com/office/drawing/2014/main" val="2406704387"/>
                        </a:ext>
                      </a:extLst>
                    </a:gridCol>
                    <a:gridCol w="2156105">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endParaRPr lang="zh-CN"/>
                        </a:p>
                      </a:txBody>
                      <a:tcPr anchor="ctr">
                        <a:blipFill>
                          <a:blip r:embed="rId6"/>
                          <a:stretch>
                            <a:fillRect l="-100282" t="-1639" r="-201130" b="-177049"/>
                          </a:stretch>
                        </a:blipFill>
                      </a:tcPr>
                    </a:tc>
                    <a:tc>
                      <a:txBody>
                        <a:bodyPr/>
                        <a:lstStyle/>
                        <a:p>
                          <a:endParaRPr lang="zh-CN"/>
                        </a:p>
                      </a:txBody>
                      <a:tcPr anchor="ctr">
                        <a:blipFill>
                          <a:blip r:embed="rId6"/>
                          <a:stretch>
                            <a:fillRect l="-200282" t="-1639" r="-101130" b="-177049"/>
                          </a:stretch>
                        </a:blipFill>
                      </a:tcPr>
                    </a:tc>
                    <a:tc>
                      <a:txBody>
                        <a:bodyPr/>
                        <a:lstStyle/>
                        <a:p>
                          <a:endParaRPr lang="zh-CN"/>
                        </a:p>
                      </a:txBody>
                      <a:tcPr anchor="ctr">
                        <a:blipFill>
                          <a:blip r:embed="rId6"/>
                          <a:stretch>
                            <a:fillRect l="-300282" t="-1639" r="-1130" b="-177049"/>
                          </a:stretch>
                        </a:blipFill>
                      </a:tcPr>
                    </a:tc>
                    <a:extLst>
                      <a:ext uri="{0D108BD9-81ED-4DB2-BD59-A6C34878D82A}">
                        <a16:rowId xmlns:a16="http://schemas.microsoft.com/office/drawing/2014/main" val="3368320107"/>
                      </a:ext>
                    </a:extLst>
                  </a:tr>
                  <a:tr h="579120">
                    <a:tc>
                      <a:txBody>
                        <a:bodyPr/>
                        <a:lstStyle/>
                        <a:p>
                          <a:pPr algn="ctr"/>
                          <a:r>
                            <a:rPr lang="ja-JP" altLang="en-US" sz="1600" dirty="0"/>
                            <a:t>利用できる量子</a:t>
                          </a:r>
                          <a:endParaRPr lang="en-US" altLang="ja-JP" sz="1600" dirty="0"/>
                        </a:p>
                        <a:p>
                          <a:pPr algn="ctr"/>
                          <a:r>
                            <a:rPr lang="ja-JP" altLang="en-US" sz="1600" dirty="0"/>
                            <a:t>ビット数</a:t>
                          </a:r>
                          <a:endParaRPr lang="zh-CN" altLang="en-US" sz="1600" dirty="0"/>
                        </a:p>
                      </a:txBody>
                      <a:tcPr anchor="ctr"/>
                    </a:tc>
                    <a:tc>
                      <a:txBody>
                        <a:bodyPr/>
                        <a:lstStyle/>
                        <a:p>
                          <a:endParaRPr lang="zh-CN"/>
                        </a:p>
                      </a:txBody>
                      <a:tcPr anchor="ctr">
                        <a:blipFill>
                          <a:blip r:embed="rId6"/>
                          <a:stretch>
                            <a:fillRect l="-100282" t="-65263" r="-201130" b="-13684"/>
                          </a:stretch>
                        </a:blipFill>
                      </a:tcPr>
                    </a:tc>
                    <a:tc>
                      <a:txBody>
                        <a:bodyPr/>
                        <a:lstStyle/>
                        <a:p>
                          <a:endParaRPr lang="zh-CN"/>
                        </a:p>
                      </a:txBody>
                      <a:tcPr anchor="ctr">
                        <a:blipFill>
                          <a:blip r:embed="rId6"/>
                          <a:stretch>
                            <a:fillRect l="-200282" t="-65263" r="-101130" b="-13684"/>
                          </a:stretch>
                        </a:blipFill>
                      </a:tcPr>
                    </a:tc>
                    <a:tc>
                      <a:txBody>
                        <a:bodyPr/>
                        <a:lstStyle/>
                        <a:p>
                          <a:endParaRPr lang="zh-CN"/>
                        </a:p>
                      </a:txBody>
                      <a:tcPr anchor="ctr">
                        <a:blipFill>
                          <a:blip r:embed="rId6"/>
                          <a:stretch>
                            <a:fillRect l="-300282" t="-65263" r="-1130" b="-13684"/>
                          </a:stretch>
                        </a:blipFill>
                      </a:tcPr>
                    </a:tc>
                    <a:extLst>
                      <a:ext uri="{0D108BD9-81ED-4DB2-BD59-A6C34878D82A}">
                        <a16:rowId xmlns:a16="http://schemas.microsoft.com/office/drawing/2014/main" val="3278943062"/>
                      </a:ext>
                    </a:extLst>
                  </a:tr>
                </a:tbl>
              </a:graphicData>
            </a:graphic>
          </p:graphicFrame>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C374F5E9-19B1-551C-03F0-F7A5636184F0}"/>
                  </a:ext>
                </a:extLst>
              </p:cNvPr>
              <p:cNvSpPr txBox="1"/>
              <p:nvPr/>
            </p:nvSpPr>
            <p:spPr>
              <a:xfrm>
                <a:off x="3788891" y="6445905"/>
                <a:ext cx="6094970" cy="369332"/>
              </a:xfrm>
              <a:prstGeom prst="rect">
                <a:avLst/>
              </a:prstGeom>
              <a:noFill/>
            </p:spPr>
            <p:txBody>
              <a:bodyPr wrap="square">
                <a:spAutoFit/>
              </a:bodyPr>
              <a:lstStyle/>
              <a:p>
                <a14:m>
                  <m:oMath xmlns:m="http://schemas.openxmlformats.org/officeDocument/2006/math">
                    <m:r>
                      <a:rPr lang="en-US" altLang="ja-JP" b="0" i="1" smtClean="0">
                        <a:latin typeface="Cambria Math" panose="02040503050406030204" pitchFamily="18" charset="0"/>
                      </a:rPr>
                      <m:t>𝑚</m:t>
                    </m:r>
                  </m:oMath>
                </a14:m>
                <a:r>
                  <a:rPr lang="ja-JP" altLang="en-US" dirty="0"/>
                  <a:t>を増加することでトポロジーを拡大できる</a:t>
                </a:r>
                <a:endParaRPr lang="zh-CN" altLang="en-US" dirty="0"/>
              </a:p>
            </p:txBody>
          </p:sp>
        </mc:Choice>
        <mc:Fallback>
          <p:sp>
            <p:nvSpPr>
              <p:cNvPr id="14" name="文本框 13">
                <a:extLst>
                  <a:ext uri="{FF2B5EF4-FFF2-40B4-BE49-F238E27FC236}">
                    <a16:creationId xmlns:a16="http://schemas.microsoft.com/office/drawing/2014/main" id="{C374F5E9-19B1-551C-03F0-F7A5636184F0}"/>
                  </a:ext>
                </a:extLst>
              </p:cNvPr>
              <p:cNvSpPr txBox="1">
                <a:spLocks noRot="1" noChangeAspect="1" noMove="1" noResize="1" noEditPoints="1" noAdjustHandles="1" noChangeArrowheads="1" noChangeShapeType="1" noTextEdit="1"/>
              </p:cNvSpPr>
              <p:nvPr/>
            </p:nvSpPr>
            <p:spPr>
              <a:xfrm>
                <a:off x="3788891" y="6445905"/>
                <a:ext cx="6094970" cy="369332"/>
              </a:xfrm>
              <a:prstGeom prst="rect">
                <a:avLst/>
              </a:prstGeom>
              <a:blipFill>
                <a:blip r:embed="rId7"/>
                <a:stretch>
                  <a:fillRect t="-6557" b="-262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5174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ED71D-7BF2-F470-6C6A-784D8A6824B5}"/>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70F11D67-9A43-65BA-79B8-528745A41175}"/>
              </a:ext>
            </a:extLst>
          </p:cNvPr>
          <p:cNvSpPr/>
          <p:nvPr/>
        </p:nvSpPr>
        <p:spPr>
          <a:xfrm>
            <a:off x="458266" y="963363"/>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97A1529A-A86D-FB4A-EBFA-DAEE01076668}"/>
              </a:ext>
            </a:extLst>
          </p:cNvPr>
          <p:cNvSpPr>
            <a:spLocks noGrp="1"/>
          </p:cNvSpPr>
          <p:nvPr>
            <p:ph type="title"/>
          </p:nvPr>
        </p:nvSpPr>
        <p:spPr>
          <a:xfrm>
            <a:off x="384125" y="349850"/>
            <a:ext cx="10532995" cy="598978"/>
          </a:xfrm>
        </p:spPr>
        <p:txBody>
          <a:bodyPr>
            <a:noAutofit/>
          </a:bodyPr>
          <a:lstStyle/>
          <a:p>
            <a:r>
              <a:rPr lang="ja-JP" altLang="en-US" sz="3200" b="1" dirty="0">
                <a:latin typeface="+mn-lt"/>
                <a:ea typeface="+mn-ea"/>
                <a:cs typeface="+mn-cs"/>
              </a:rPr>
              <a:t>マイナー埋め込み</a:t>
            </a:r>
          </a:p>
        </p:txBody>
      </p:sp>
      <p:sp>
        <p:nvSpPr>
          <p:cNvPr id="16" name="文本框 15">
            <a:extLst>
              <a:ext uri="{FF2B5EF4-FFF2-40B4-BE49-F238E27FC236}">
                <a16:creationId xmlns:a16="http://schemas.microsoft.com/office/drawing/2014/main" id="{F0494411-558A-7C66-E495-160E5A52F662}"/>
              </a:ext>
            </a:extLst>
          </p:cNvPr>
          <p:cNvSpPr txBox="1"/>
          <p:nvPr/>
        </p:nvSpPr>
        <p:spPr>
          <a:xfrm>
            <a:off x="458266" y="1187894"/>
            <a:ext cx="5630067" cy="584775"/>
          </a:xfrm>
          <a:prstGeom prst="rect">
            <a:avLst/>
          </a:prstGeom>
          <a:noFill/>
        </p:spPr>
        <p:txBody>
          <a:bodyPr wrap="none" rtlCol="0">
            <a:spAutoFit/>
          </a:bodyPr>
          <a:lstStyle/>
          <a:p>
            <a:pPr marL="285750" indent="-285750">
              <a:buFont typeface="Wingdings" panose="05000000000000000000" pitchFamily="2" charset="2"/>
              <a:buChar char="Ø"/>
            </a:pPr>
            <a:r>
              <a:rPr lang="en-US" altLang="ja-JP" sz="1600" b="1" dirty="0"/>
              <a:t>Gest</a:t>
            </a:r>
            <a:r>
              <a:rPr lang="ja-JP" altLang="en-US" sz="1600" b="1" dirty="0"/>
              <a:t>グラフ</a:t>
            </a:r>
            <a:r>
              <a:rPr lang="ja-JP" altLang="en-US" sz="1600" dirty="0"/>
              <a:t>は部分グラフとして</a:t>
            </a:r>
            <a:r>
              <a:rPr lang="en-US" altLang="ja-JP" sz="1600" b="1" dirty="0"/>
              <a:t>Host</a:t>
            </a:r>
            <a:r>
              <a:rPr lang="ja-JP" altLang="en-US" sz="1600" b="1" dirty="0"/>
              <a:t>グラフ</a:t>
            </a:r>
            <a:r>
              <a:rPr lang="ja-JP" altLang="en-US" sz="1600" dirty="0"/>
              <a:t>に存在するか</a:t>
            </a:r>
            <a:endParaRPr lang="en-US" altLang="ja-JP" sz="1600" dirty="0"/>
          </a:p>
          <a:p>
            <a:endParaRPr lang="en-US" altLang="zh-CN" sz="1600" dirty="0"/>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B672E4BC-1181-7ECF-D7ED-401C6479C9A7}"/>
                  </a:ext>
                </a:extLst>
              </p:cNvPr>
              <p:cNvSpPr txBox="1"/>
              <p:nvPr/>
            </p:nvSpPr>
            <p:spPr>
              <a:xfrm>
                <a:off x="384125" y="1721814"/>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p:sp>
            <p:nvSpPr>
              <p:cNvPr id="2" name="文本框 1">
                <a:extLst>
                  <a:ext uri="{FF2B5EF4-FFF2-40B4-BE49-F238E27FC236}">
                    <a16:creationId xmlns:a16="http://schemas.microsoft.com/office/drawing/2014/main" id="{B672E4BC-1181-7ECF-D7ED-401C6479C9A7}"/>
                  </a:ext>
                </a:extLst>
              </p:cNvPr>
              <p:cNvSpPr txBox="1">
                <a:spLocks noRot="1" noChangeAspect="1" noMove="1" noResize="1" noEditPoints="1" noAdjustHandles="1" noChangeArrowheads="1" noChangeShapeType="1" noTextEdit="1"/>
              </p:cNvSpPr>
              <p:nvPr/>
            </p:nvSpPr>
            <p:spPr>
              <a:xfrm>
                <a:off x="384125" y="1721814"/>
                <a:ext cx="6942382" cy="369332"/>
              </a:xfrm>
              <a:prstGeom prst="rect">
                <a:avLst/>
              </a:prstGeom>
              <a:blipFill>
                <a:blip r:embed="rId2"/>
                <a:stretch>
                  <a:fillRect/>
                </a:stretch>
              </a:blipFill>
            </p:spPr>
            <p:txBody>
              <a:bodyPr/>
              <a:lstStyle/>
              <a:p>
                <a:r>
                  <a:rPr lang="zh-CN" altLang="en-US">
                    <a:noFill/>
                  </a:rPr>
                  <a:t> </a:t>
                </a:r>
              </a:p>
            </p:txBody>
          </p:sp>
        </mc:Fallback>
      </mc:AlternateContent>
      <p:sp>
        <p:nvSpPr>
          <p:cNvPr id="56" name="箭头: 右 55">
            <a:extLst>
              <a:ext uri="{FF2B5EF4-FFF2-40B4-BE49-F238E27FC236}">
                <a16:creationId xmlns:a16="http://schemas.microsoft.com/office/drawing/2014/main" id="{69321BEC-D164-6CB8-A973-79ECCE9F5108}"/>
              </a:ext>
            </a:extLst>
          </p:cNvPr>
          <p:cNvSpPr/>
          <p:nvPr/>
        </p:nvSpPr>
        <p:spPr>
          <a:xfrm>
            <a:off x="4862429" y="3441361"/>
            <a:ext cx="1693077" cy="1650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9433D41A-AEA0-8590-88A8-28CBB88EE0EA}"/>
              </a:ext>
            </a:extLst>
          </p:cNvPr>
          <p:cNvSpPr txBox="1"/>
          <p:nvPr/>
        </p:nvSpPr>
        <p:spPr>
          <a:xfrm>
            <a:off x="4726709" y="2973170"/>
            <a:ext cx="2031325" cy="369332"/>
          </a:xfrm>
          <a:prstGeom prst="rect">
            <a:avLst/>
          </a:prstGeom>
          <a:noFill/>
        </p:spPr>
        <p:txBody>
          <a:bodyPr wrap="none" rtlCol="0">
            <a:spAutoFit/>
          </a:bodyPr>
          <a:lstStyle/>
          <a:p>
            <a:r>
              <a:rPr lang="ja-JP" altLang="en-US" dirty="0"/>
              <a:t>マイナー埋め込み</a:t>
            </a:r>
            <a:endParaRPr lang="zh-CN" altLang="en-US" dirty="0"/>
          </a:p>
        </p:txBody>
      </p:sp>
      <p:grpSp>
        <p:nvGrpSpPr>
          <p:cNvPr id="66" name="组合 65">
            <a:extLst>
              <a:ext uri="{FF2B5EF4-FFF2-40B4-BE49-F238E27FC236}">
                <a16:creationId xmlns:a16="http://schemas.microsoft.com/office/drawing/2014/main" id="{C94E75F3-4155-5C94-FFF4-DE419AAB462B}"/>
              </a:ext>
            </a:extLst>
          </p:cNvPr>
          <p:cNvGrpSpPr/>
          <p:nvPr/>
        </p:nvGrpSpPr>
        <p:grpSpPr>
          <a:xfrm>
            <a:off x="1195826" y="2638597"/>
            <a:ext cx="2715547" cy="2190624"/>
            <a:chOff x="1139687" y="2887903"/>
            <a:chExt cx="2715547" cy="2190624"/>
          </a:xfrm>
        </p:grpSpPr>
        <p:grpSp>
          <p:nvGrpSpPr>
            <p:cNvPr id="3" name="组合 2">
              <a:extLst>
                <a:ext uri="{FF2B5EF4-FFF2-40B4-BE49-F238E27FC236}">
                  <a16:creationId xmlns:a16="http://schemas.microsoft.com/office/drawing/2014/main" id="{E19835CD-5EF2-9203-0F27-DCAF5DE9AE17}"/>
                </a:ext>
              </a:extLst>
            </p:cNvPr>
            <p:cNvGrpSpPr/>
            <p:nvPr/>
          </p:nvGrpSpPr>
          <p:grpSpPr>
            <a:xfrm>
              <a:off x="1559540" y="3009612"/>
              <a:ext cx="1930012" cy="2060800"/>
              <a:chOff x="1194540" y="3441643"/>
              <a:chExt cx="1409922" cy="1505466"/>
            </a:xfrm>
          </p:grpSpPr>
          <mc:AlternateContent xmlns:mc="http://schemas.openxmlformats.org/markup-compatibility/2006">
            <mc:Choice xmlns:a14="http://schemas.microsoft.com/office/drawing/2010/main" Requires="a14">
              <p:sp>
                <p:nvSpPr>
                  <p:cNvPr id="5" name="椭圆 4">
                    <a:extLst>
                      <a:ext uri="{FF2B5EF4-FFF2-40B4-BE49-F238E27FC236}">
                        <a16:creationId xmlns:a16="http://schemas.microsoft.com/office/drawing/2014/main" id="{F3F531C1-ECFB-6CBB-0A30-F02C0A25E1CF}"/>
                      </a:ext>
                    </a:extLst>
                  </p:cNvPr>
                  <p:cNvSpPr/>
                  <p:nvPr/>
                </p:nvSpPr>
                <p:spPr>
                  <a:xfrm>
                    <a:off x="1200727" y="3441643"/>
                    <a:ext cx="314036" cy="314036"/>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1</m:t>
                              </m:r>
                            </m:sub>
                          </m:sSub>
                        </m:oMath>
                      </m:oMathPara>
                    </a14:m>
                    <a:endParaRPr lang="zh-CN" altLang="en-US" dirty="0"/>
                  </a:p>
                </p:txBody>
              </p:sp>
            </mc:Choice>
            <mc:Fallback>
              <p:sp>
                <p:nvSpPr>
                  <p:cNvPr id="5" name="椭圆 4">
                    <a:extLst>
                      <a:ext uri="{FF2B5EF4-FFF2-40B4-BE49-F238E27FC236}">
                        <a16:creationId xmlns:a16="http://schemas.microsoft.com/office/drawing/2014/main" id="{F3F531C1-ECFB-6CBB-0A30-F02C0A25E1CF}"/>
                      </a:ext>
                    </a:extLst>
                  </p:cNvPr>
                  <p:cNvSpPr>
                    <a:spLocks noRot="1" noChangeAspect="1" noMove="1" noResize="1" noEditPoints="1" noAdjustHandles="1" noChangeArrowheads="1" noChangeShapeType="1" noTextEdit="1"/>
                  </p:cNvSpPr>
                  <p:nvPr/>
                </p:nvSpPr>
                <p:spPr>
                  <a:xfrm>
                    <a:off x="1200727" y="3441643"/>
                    <a:ext cx="314036" cy="314036"/>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椭圆 6">
                    <a:extLst>
                      <a:ext uri="{FF2B5EF4-FFF2-40B4-BE49-F238E27FC236}">
                        <a16:creationId xmlns:a16="http://schemas.microsoft.com/office/drawing/2014/main" id="{3F81D09B-6C33-299D-1721-4FDBC15980B2}"/>
                      </a:ext>
                    </a:extLst>
                  </p:cNvPr>
                  <p:cNvSpPr/>
                  <p:nvPr/>
                </p:nvSpPr>
                <p:spPr>
                  <a:xfrm>
                    <a:off x="1194540" y="4633073"/>
                    <a:ext cx="314036" cy="314036"/>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4</m:t>
                              </m:r>
                            </m:sub>
                          </m:sSub>
                        </m:oMath>
                      </m:oMathPara>
                    </a14:m>
                    <a:endParaRPr lang="zh-CN" altLang="en-US" dirty="0"/>
                  </a:p>
                </p:txBody>
              </p:sp>
            </mc:Choice>
            <mc:Fallback>
              <p:sp>
                <p:nvSpPr>
                  <p:cNvPr id="7" name="椭圆 6">
                    <a:extLst>
                      <a:ext uri="{FF2B5EF4-FFF2-40B4-BE49-F238E27FC236}">
                        <a16:creationId xmlns:a16="http://schemas.microsoft.com/office/drawing/2014/main" id="{3F81D09B-6C33-299D-1721-4FDBC15980B2}"/>
                      </a:ext>
                    </a:extLst>
                  </p:cNvPr>
                  <p:cNvSpPr>
                    <a:spLocks noRot="1" noChangeAspect="1" noMove="1" noResize="1" noEditPoints="1" noAdjustHandles="1" noChangeArrowheads="1" noChangeShapeType="1" noTextEdit="1"/>
                  </p:cNvSpPr>
                  <p:nvPr/>
                </p:nvSpPr>
                <p:spPr>
                  <a:xfrm>
                    <a:off x="1194540" y="4633073"/>
                    <a:ext cx="314036" cy="314036"/>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椭圆 8">
                    <a:extLst>
                      <a:ext uri="{FF2B5EF4-FFF2-40B4-BE49-F238E27FC236}">
                        <a16:creationId xmlns:a16="http://schemas.microsoft.com/office/drawing/2014/main" id="{94483F1A-2AE3-202B-4922-E957035F0966}"/>
                      </a:ext>
                    </a:extLst>
                  </p:cNvPr>
                  <p:cNvSpPr/>
                  <p:nvPr/>
                </p:nvSpPr>
                <p:spPr>
                  <a:xfrm>
                    <a:off x="2290426" y="3441643"/>
                    <a:ext cx="314036" cy="314036"/>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2</m:t>
                              </m:r>
                            </m:sub>
                          </m:sSub>
                        </m:oMath>
                      </m:oMathPara>
                    </a14:m>
                    <a:endParaRPr lang="zh-CN" altLang="en-US" dirty="0"/>
                  </a:p>
                </p:txBody>
              </p:sp>
            </mc:Choice>
            <mc:Fallback>
              <p:sp>
                <p:nvSpPr>
                  <p:cNvPr id="9" name="椭圆 8">
                    <a:extLst>
                      <a:ext uri="{FF2B5EF4-FFF2-40B4-BE49-F238E27FC236}">
                        <a16:creationId xmlns:a16="http://schemas.microsoft.com/office/drawing/2014/main" id="{94483F1A-2AE3-202B-4922-E957035F0966}"/>
                      </a:ext>
                    </a:extLst>
                  </p:cNvPr>
                  <p:cNvSpPr>
                    <a:spLocks noRot="1" noChangeAspect="1" noMove="1" noResize="1" noEditPoints="1" noAdjustHandles="1" noChangeArrowheads="1" noChangeShapeType="1" noTextEdit="1"/>
                  </p:cNvSpPr>
                  <p:nvPr/>
                </p:nvSpPr>
                <p:spPr>
                  <a:xfrm>
                    <a:off x="2290426" y="3441643"/>
                    <a:ext cx="314036" cy="314036"/>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椭圆 9">
                    <a:extLst>
                      <a:ext uri="{FF2B5EF4-FFF2-40B4-BE49-F238E27FC236}">
                        <a16:creationId xmlns:a16="http://schemas.microsoft.com/office/drawing/2014/main" id="{A2C9A675-A779-88FD-BBEE-7F0F051AC680}"/>
                      </a:ext>
                    </a:extLst>
                  </p:cNvPr>
                  <p:cNvSpPr/>
                  <p:nvPr/>
                </p:nvSpPr>
                <p:spPr>
                  <a:xfrm>
                    <a:off x="2290426" y="4618354"/>
                    <a:ext cx="314036" cy="314036"/>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3</m:t>
                              </m:r>
                            </m:sub>
                          </m:sSub>
                        </m:oMath>
                      </m:oMathPara>
                    </a14:m>
                    <a:endParaRPr lang="zh-CN" altLang="en-US" dirty="0"/>
                  </a:p>
                </p:txBody>
              </p:sp>
            </mc:Choice>
            <mc:Fallback>
              <p:sp>
                <p:nvSpPr>
                  <p:cNvPr id="10" name="椭圆 9">
                    <a:extLst>
                      <a:ext uri="{FF2B5EF4-FFF2-40B4-BE49-F238E27FC236}">
                        <a16:creationId xmlns:a16="http://schemas.microsoft.com/office/drawing/2014/main" id="{A2C9A675-A779-88FD-BBEE-7F0F051AC680}"/>
                      </a:ext>
                    </a:extLst>
                  </p:cNvPr>
                  <p:cNvSpPr>
                    <a:spLocks noRot="1" noChangeAspect="1" noMove="1" noResize="1" noEditPoints="1" noAdjustHandles="1" noChangeArrowheads="1" noChangeShapeType="1" noTextEdit="1"/>
                  </p:cNvSpPr>
                  <p:nvPr/>
                </p:nvSpPr>
                <p:spPr>
                  <a:xfrm>
                    <a:off x="2290426" y="4618354"/>
                    <a:ext cx="314036" cy="314036"/>
                  </a:xfrm>
                  <a:prstGeom prst="ellipse">
                    <a:avLst/>
                  </a:prstGeom>
                  <a:blipFill>
                    <a:blip r:embed="rId6"/>
                    <a:stretch>
                      <a:fillRect/>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BB9F6ECB-E507-79E3-628C-64FC480BBF10}"/>
                  </a:ext>
                </a:extLst>
              </p:cNvPr>
              <p:cNvCxnSpPr>
                <a:cxnSpLocks/>
                <a:stCxn id="5" idx="6"/>
                <a:endCxn id="9" idx="2"/>
              </p:cNvCxnSpPr>
              <p:nvPr/>
            </p:nvCxnSpPr>
            <p:spPr>
              <a:xfrm>
                <a:off x="1514763" y="3598661"/>
                <a:ext cx="77566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8C0B07A6-1222-39C5-C1F6-1B9F90868EAF}"/>
                  </a:ext>
                </a:extLst>
              </p:cNvPr>
              <p:cNvCxnSpPr>
                <a:stCxn id="5" idx="5"/>
                <a:endCxn id="10" idx="1"/>
              </p:cNvCxnSpPr>
              <p:nvPr/>
            </p:nvCxnSpPr>
            <p:spPr>
              <a:xfrm>
                <a:off x="1468773" y="3709689"/>
                <a:ext cx="867643" cy="9546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267DEB6-9A02-9A01-4FAB-963F7D7BB402}"/>
                  </a:ext>
                </a:extLst>
              </p:cNvPr>
              <p:cNvCxnSpPr>
                <a:cxnSpLocks/>
                <a:stCxn id="9" idx="4"/>
                <a:endCxn id="10" idx="0"/>
              </p:cNvCxnSpPr>
              <p:nvPr/>
            </p:nvCxnSpPr>
            <p:spPr>
              <a:xfrm>
                <a:off x="2447444" y="3755679"/>
                <a:ext cx="0" cy="862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3A479EC4-C47A-92CC-6721-E0C491AF2526}"/>
                  </a:ext>
                </a:extLst>
              </p:cNvPr>
              <p:cNvCxnSpPr>
                <a:cxnSpLocks/>
                <a:stCxn id="9" idx="3"/>
                <a:endCxn id="7" idx="7"/>
              </p:cNvCxnSpPr>
              <p:nvPr/>
            </p:nvCxnSpPr>
            <p:spPr>
              <a:xfrm flipH="1">
                <a:off x="1462586" y="3709689"/>
                <a:ext cx="873830" cy="969374"/>
              </a:xfrm>
              <a:prstGeom prst="line">
                <a:avLst/>
              </a:prstGeom>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3631BFC6-B84F-8681-16D9-51563C263EB9}"/>
                </a:ext>
              </a:extLst>
            </p:cNvPr>
            <p:cNvSpPr txBox="1"/>
            <p:nvPr/>
          </p:nvSpPr>
          <p:spPr>
            <a:xfrm>
              <a:off x="1237310" y="2961728"/>
              <a:ext cx="312906" cy="369332"/>
            </a:xfrm>
            <a:prstGeom prst="rect">
              <a:avLst/>
            </a:prstGeom>
            <a:noFill/>
          </p:spPr>
          <p:txBody>
            <a:bodyPr wrap="none" rtlCol="0">
              <a:spAutoFit/>
            </a:bodyPr>
            <a:lstStyle/>
            <a:p>
              <a:r>
                <a:rPr lang="en-US" altLang="zh-CN" b="1" dirty="0">
                  <a:solidFill>
                    <a:srgbClr val="FF0000"/>
                  </a:solidFill>
                </a:rPr>
                <a:t>1</a:t>
              </a:r>
              <a:endParaRPr lang="zh-CN" altLang="en-US" b="1" dirty="0">
                <a:solidFill>
                  <a:srgbClr val="FF0000"/>
                </a:solidFill>
              </a:endParaRPr>
            </a:p>
          </p:txBody>
        </p:sp>
        <p:sp>
          <p:nvSpPr>
            <p:cNvPr id="59" name="文本框 58">
              <a:extLst>
                <a:ext uri="{FF2B5EF4-FFF2-40B4-BE49-F238E27FC236}">
                  <a16:creationId xmlns:a16="http://schemas.microsoft.com/office/drawing/2014/main" id="{78599566-9A5F-5B20-0B90-8B9622085544}"/>
                </a:ext>
              </a:extLst>
            </p:cNvPr>
            <p:cNvSpPr txBox="1"/>
            <p:nvPr/>
          </p:nvSpPr>
          <p:spPr>
            <a:xfrm>
              <a:off x="3483107" y="2961728"/>
              <a:ext cx="312906" cy="369332"/>
            </a:xfrm>
            <a:prstGeom prst="rect">
              <a:avLst/>
            </a:prstGeom>
            <a:noFill/>
          </p:spPr>
          <p:txBody>
            <a:bodyPr wrap="none" rtlCol="0">
              <a:spAutoFit/>
            </a:bodyPr>
            <a:lstStyle/>
            <a:p>
              <a:r>
                <a:rPr lang="en-US" altLang="zh-CN" b="1" dirty="0">
                  <a:solidFill>
                    <a:srgbClr val="FF0000"/>
                  </a:solidFill>
                </a:rPr>
                <a:t>2</a:t>
              </a:r>
              <a:endParaRPr lang="zh-CN" altLang="en-US" b="1" dirty="0">
                <a:solidFill>
                  <a:srgbClr val="FF0000"/>
                </a:solidFill>
              </a:endParaRPr>
            </a:p>
          </p:txBody>
        </p:sp>
        <p:sp>
          <p:nvSpPr>
            <p:cNvPr id="60" name="文本框 59">
              <a:extLst>
                <a:ext uri="{FF2B5EF4-FFF2-40B4-BE49-F238E27FC236}">
                  <a16:creationId xmlns:a16="http://schemas.microsoft.com/office/drawing/2014/main" id="{486B4248-D657-5FC3-32B0-2FE712EA7221}"/>
                </a:ext>
              </a:extLst>
            </p:cNvPr>
            <p:cNvSpPr txBox="1"/>
            <p:nvPr/>
          </p:nvSpPr>
          <p:spPr>
            <a:xfrm>
              <a:off x="3542328" y="4678999"/>
              <a:ext cx="312906" cy="369332"/>
            </a:xfrm>
            <a:prstGeom prst="rect">
              <a:avLst/>
            </a:prstGeom>
            <a:noFill/>
          </p:spPr>
          <p:txBody>
            <a:bodyPr wrap="none" rtlCol="0">
              <a:spAutoFit/>
            </a:bodyPr>
            <a:lstStyle/>
            <a:p>
              <a:r>
                <a:rPr lang="en-US" altLang="zh-CN" b="1" dirty="0">
                  <a:solidFill>
                    <a:srgbClr val="FF0000"/>
                  </a:solidFill>
                </a:rPr>
                <a:t>0</a:t>
              </a:r>
              <a:endParaRPr lang="zh-CN" altLang="en-US" b="1" dirty="0">
                <a:solidFill>
                  <a:srgbClr val="FF0000"/>
                </a:solidFill>
              </a:endParaRPr>
            </a:p>
          </p:txBody>
        </p:sp>
        <p:sp>
          <p:nvSpPr>
            <p:cNvPr id="61" name="文本框 60">
              <a:extLst>
                <a:ext uri="{FF2B5EF4-FFF2-40B4-BE49-F238E27FC236}">
                  <a16:creationId xmlns:a16="http://schemas.microsoft.com/office/drawing/2014/main" id="{360501B5-4B99-F678-893E-1D5024DB4F80}"/>
                </a:ext>
              </a:extLst>
            </p:cNvPr>
            <p:cNvSpPr txBox="1"/>
            <p:nvPr/>
          </p:nvSpPr>
          <p:spPr>
            <a:xfrm>
              <a:off x="1139687" y="4709195"/>
              <a:ext cx="428322" cy="369332"/>
            </a:xfrm>
            <a:prstGeom prst="rect">
              <a:avLst/>
            </a:prstGeom>
            <a:noFill/>
          </p:spPr>
          <p:txBody>
            <a:bodyPr wrap="none" rtlCol="0">
              <a:spAutoFit/>
            </a:bodyPr>
            <a:lstStyle/>
            <a:p>
              <a:r>
                <a:rPr lang="en-US" altLang="zh-CN" b="1" dirty="0">
                  <a:solidFill>
                    <a:srgbClr val="FF0000"/>
                  </a:solidFill>
                </a:rPr>
                <a:t>-3</a:t>
              </a:r>
              <a:endParaRPr lang="zh-CN" altLang="en-US" b="1" dirty="0">
                <a:solidFill>
                  <a:srgbClr val="FF0000"/>
                </a:solidFill>
              </a:endParaRPr>
            </a:p>
          </p:txBody>
        </p:sp>
        <p:sp>
          <p:nvSpPr>
            <p:cNvPr id="62" name="文本框 61">
              <a:extLst>
                <a:ext uri="{FF2B5EF4-FFF2-40B4-BE49-F238E27FC236}">
                  <a16:creationId xmlns:a16="http://schemas.microsoft.com/office/drawing/2014/main" id="{D243031A-D70D-13DA-6774-ED82A430796F}"/>
                </a:ext>
              </a:extLst>
            </p:cNvPr>
            <p:cNvSpPr txBox="1"/>
            <p:nvPr/>
          </p:nvSpPr>
          <p:spPr>
            <a:xfrm>
              <a:off x="2375378" y="2887903"/>
              <a:ext cx="312906" cy="369332"/>
            </a:xfrm>
            <a:prstGeom prst="rect">
              <a:avLst/>
            </a:prstGeom>
            <a:noFill/>
          </p:spPr>
          <p:txBody>
            <a:bodyPr wrap="none" rtlCol="0">
              <a:spAutoFit/>
            </a:bodyPr>
            <a:lstStyle/>
            <a:p>
              <a:r>
                <a:rPr lang="en-US" altLang="zh-CN" b="1" dirty="0">
                  <a:solidFill>
                    <a:srgbClr val="0070C0"/>
                  </a:solidFill>
                </a:rPr>
                <a:t>5</a:t>
              </a:r>
              <a:endParaRPr lang="zh-CN" altLang="en-US" b="1" dirty="0">
                <a:solidFill>
                  <a:srgbClr val="0070C0"/>
                </a:solidFill>
              </a:endParaRPr>
            </a:p>
          </p:txBody>
        </p:sp>
        <p:sp>
          <p:nvSpPr>
            <p:cNvPr id="63" name="文本框 62">
              <a:extLst>
                <a:ext uri="{FF2B5EF4-FFF2-40B4-BE49-F238E27FC236}">
                  <a16:creationId xmlns:a16="http://schemas.microsoft.com/office/drawing/2014/main" id="{7BED950E-9F86-121D-FBAC-D316699CFD1A}"/>
                </a:ext>
              </a:extLst>
            </p:cNvPr>
            <p:cNvSpPr txBox="1"/>
            <p:nvPr/>
          </p:nvSpPr>
          <p:spPr>
            <a:xfrm rot="5400000">
              <a:off x="3241734" y="3791682"/>
              <a:ext cx="428322" cy="369332"/>
            </a:xfrm>
            <a:prstGeom prst="rect">
              <a:avLst/>
            </a:prstGeom>
            <a:noFill/>
          </p:spPr>
          <p:txBody>
            <a:bodyPr wrap="none" rtlCol="0">
              <a:spAutoFit/>
            </a:bodyPr>
            <a:lstStyle/>
            <a:p>
              <a:r>
                <a:rPr lang="en-US" altLang="zh-CN" b="1" dirty="0">
                  <a:solidFill>
                    <a:srgbClr val="0070C0"/>
                  </a:solidFill>
                </a:rPr>
                <a:t>-2</a:t>
              </a:r>
              <a:endParaRPr lang="zh-CN" altLang="en-US" b="1" dirty="0">
                <a:solidFill>
                  <a:srgbClr val="0070C0"/>
                </a:solidFill>
              </a:endParaRPr>
            </a:p>
          </p:txBody>
        </p:sp>
        <p:sp>
          <p:nvSpPr>
            <p:cNvPr id="64" name="文本框 63">
              <a:extLst>
                <a:ext uri="{FF2B5EF4-FFF2-40B4-BE49-F238E27FC236}">
                  <a16:creationId xmlns:a16="http://schemas.microsoft.com/office/drawing/2014/main" id="{89AFAB30-6336-27C2-7F5B-0C49EFBB7B97}"/>
                </a:ext>
              </a:extLst>
            </p:cNvPr>
            <p:cNvSpPr txBox="1"/>
            <p:nvPr/>
          </p:nvSpPr>
          <p:spPr>
            <a:xfrm rot="18666243">
              <a:off x="1832964" y="4211554"/>
              <a:ext cx="428322" cy="369332"/>
            </a:xfrm>
            <a:prstGeom prst="rect">
              <a:avLst/>
            </a:prstGeom>
            <a:noFill/>
          </p:spPr>
          <p:txBody>
            <a:bodyPr wrap="none" rtlCol="0">
              <a:spAutoFit/>
            </a:bodyPr>
            <a:lstStyle/>
            <a:p>
              <a:r>
                <a:rPr lang="en-US" altLang="zh-CN" b="1" dirty="0">
                  <a:solidFill>
                    <a:srgbClr val="0070C0"/>
                  </a:solidFill>
                </a:rPr>
                <a:t>-4</a:t>
              </a:r>
              <a:endParaRPr lang="zh-CN" altLang="en-US" b="1" dirty="0">
                <a:solidFill>
                  <a:srgbClr val="0070C0"/>
                </a:solidFill>
              </a:endParaRPr>
            </a:p>
          </p:txBody>
        </p:sp>
        <p:sp>
          <p:nvSpPr>
            <p:cNvPr id="65" name="文本框 64">
              <a:extLst>
                <a:ext uri="{FF2B5EF4-FFF2-40B4-BE49-F238E27FC236}">
                  <a16:creationId xmlns:a16="http://schemas.microsoft.com/office/drawing/2014/main" id="{762A841E-4FA0-2C4D-FB08-CC0199FD0EC4}"/>
                </a:ext>
              </a:extLst>
            </p:cNvPr>
            <p:cNvSpPr txBox="1"/>
            <p:nvPr/>
          </p:nvSpPr>
          <p:spPr>
            <a:xfrm rot="2946753">
              <a:off x="2774409" y="4088946"/>
              <a:ext cx="312906" cy="369332"/>
            </a:xfrm>
            <a:prstGeom prst="rect">
              <a:avLst/>
            </a:prstGeom>
            <a:noFill/>
          </p:spPr>
          <p:txBody>
            <a:bodyPr wrap="none" rtlCol="0">
              <a:spAutoFit/>
            </a:bodyPr>
            <a:lstStyle/>
            <a:p>
              <a:r>
                <a:rPr lang="en-US" altLang="zh-CN" b="1" dirty="0">
                  <a:solidFill>
                    <a:srgbClr val="0070C0"/>
                  </a:solidFill>
                </a:rPr>
                <a:t>1</a:t>
              </a:r>
              <a:endParaRPr lang="zh-CN" altLang="en-US" b="1" dirty="0">
                <a:solidFill>
                  <a:srgbClr val="0070C0"/>
                </a:solidFill>
              </a:endParaRPr>
            </a:p>
          </p:txBody>
        </p:sp>
      </p:grpSp>
      <p:sp>
        <p:nvSpPr>
          <p:cNvPr id="142" name="文本框 141">
            <a:extLst>
              <a:ext uri="{FF2B5EF4-FFF2-40B4-BE49-F238E27FC236}">
                <a16:creationId xmlns:a16="http://schemas.microsoft.com/office/drawing/2014/main" id="{42415353-F66E-94BC-F047-55A0403AF7F4}"/>
              </a:ext>
            </a:extLst>
          </p:cNvPr>
          <p:cNvSpPr txBox="1"/>
          <p:nvPr/>
        </p:nvSpPr>
        <p:spPr>
          <a:xfrm>
            <a:off x="433245" y="6165850"/>
            <a:ext cx="7449475" cy="338554"/>
          </a:xfrm>
          <a:prstGeom prst="rect">
            <a:avLst/>
          </a:prstGeom>
          <a:noFill/>
        </p:spPr>
        <p:txBody>
          <a:bodyPr wrap="none" rtlCol="0">
            <a:spAutoFit/>
          </a:bodyPr>
          <a:lstStyle/>
          <a:p>
            <a:pPr marL="285750" indent="-285750">
              <a:buFont typeface="Arial" panose="020B0604020202020204" pitchFamily="34" charset="0"/>
              <a:buChar char="•"/>
            </a:pPr>
            <a:r>
              <a:rPr lang="ja-JP" altLang="en-US" sz="1600" dirty="0"/>
              <a:t>複数のバイナリ変数が一つの量子ビットにマッピングされたことができない</a:t>
            </a:r>
            <a:endParaRPr lang="zh-CN" altLang="en-US" sz="1600" dirty="0"/>
          </a:p>
        </p:txBody>
      </p:sp>
      <p:grpSp>
        <p:nvGrpSpPr>
          <p:cNvPr id="155" name="组合 154">
            <a:extLst>
              <a:ext uri="{FF2B5EF4-FFF2-40B4-BE49-F238E27FC236}">
                <a16:creationId xmlns:a16="http://schemas.microsoft.com/office/drawing/2014/main" id="{7F1789D1-AC0A-82D8-81BC-84705887C58D}"/>
              </a:ext>
            </a:extLst>
          </p:cNvPr>
          <p:cNvGrpSpPr/>
          <p:nvPr/>
        </p:nvGrpSpPr>
        <p:grpSpPr>
          <a:xfrm>
            <a:off x="7712065" y="1652635"/>
            <a:ext cx="3375893" cy="3577451"/>
            <a:chOff x="7693335" y="1969938"/>
            <a:chExt cx="3375893" cy="3577451"/>
          </a:xfrm>
        </p:grpSpPr>
        <p:grpSp>
          <p:nvGrpSpPr>
            <p:cNvPr id="140" name="组合 139">
              <a:extLst>
                <a:ext uri="{FF2B5EF4-FFF2-40B4-BE49-F238E27FC236}">
                  <a16:creationId xmlns:a16="http://schemas.microsoft.com/office/drawing/2014/main" id="{BC3AF6EA-B20F-8C05-5EE1-2F13CC1BF272}"/>
                </a:ext>
              </a:extLst>
            </p:cNvPr>
            <p:cNvGrpSpPr/>
            <p:nvPr/>
          </p:nvGrpSpPr>
          <p:grpSpPr>
            <a:xfrm>
              <a:off x="7693335" y="2306589"/>
              <a:ext cx="3121134" cy="2933023"/>
              <a:chOff x="7767226" y="2709953"/>
              <a:chExt cx="3121134" cy="2933023"/>
            </a:xfrm>
          </p:grpSpPr>
          <mc:AlternateContent xmlns:mc="http://schemas.openxmlformats.org/markup-compatibility/2006">
            <mc:Choice xmlns:a14="http://schemas.microsoft.com/office/drawing/2010/main" Requires="a14">
              <p:sp>
                <p:nvSpPr>
                  <p:cNvPr id="67" name="椭圆 66">
                    <a:extLst>
                      <a:ext uri="{FF2B5EF4-FFF2-40B4-BE49-F238E27FC236}">
                        <a16:creationId xmlns:a16="http://schemas.microsoft.com/office/drawing/2014/main" id="{573783A9-49DF-9109-ED73-A235E91086A3}"/>
                      </a:ext>
                    </a:extLst>
                  </p:cNvPr>
                  <p:cNvSpPr/>
                  <p:nvPr/>
                </p:nvSpPr>
                <p:spPr>
                  <a:xfrm>
                    <a:off x="9191694" y="2709953"/>
                    <a:ext cx="429877" cy="429877"/>
                  </a:xfrm>
                  <a:prstGeom prst="ellipse">
                    <a:avLst/>
                  </a:prstGeom>
                  <a:solidFill>
                    <a:srgbClr val="61CB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3</m:t>
                              </m:r>
                            </m:sub>
                          </m:sSub>
                        </m:oMath>
                      </m:oMathPara>
                    </a14:m>
                    <a:endParaRPr lang="zh-CN" altLang="en-US" dirty="0"/>
                  </a:p>
                </p:txBody>
              </p:sp>
            </mc:Choice>
            <mc:Fallback>
              <p:sp>
                <p:nvSpPr>
                  <p:cNvPr id="67" name="椭圆 66">
                    <a:extLst>
                      <a:ext uri="{FF2B5EF4-FFF2-40B4-BE49-F238E27FC236}">
                        <a16:creationId xmlns:a16="http://schemas.microsoft.com/office/drawing/2014/main" id="{573783A9-49DF-9109-ED73-A235E91086A3}"/>
                      </a:ext>
                    </a:extLst>
                  </p:cNvPr>
                  <p:cNvSpPr>
                    <a:spLocks noRot="1" noChangeAspect="1" noMove="1" noResize="1" noEditPoints="1" noAdjustHandles="1" noChangeArrowheads="1" noChangeShapeType="1" noTextEdit="1"/>
                  </p:cNvSpPr>
                  <p:nvPr/>
                </p:nvSpPr>
                <p:spPr>
                  <a:xfrm>
                    <a:off x="9191694" y="2709953"/>
                    <a:ext cx="429877" cy="429877"/>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8" name="椭圆 67">
                    <a:extLst>
                      <a:ext uri="{FF2B5EF4-FFF2-40B4-BE49-F238E27FC236}">
                        <a16:creationId xmlns:a16="http://schemas.microsoft.com/office/drawing/2014/main" id="{D7FF4174-E23B-5C60-D858-2E6AEA3E777B}"/>
                      </a:ext>
                    </a:extLst>
                  </p:cNvPr>
                  <p:cNvSpPr/>
                  <p:nvPr/>
                </p:nvSpPr>
                <p:spPr>
                  <a:xfrm>
                    <a:off x="9191697" y="3490486"/>
                    <a:ext cx="429877" cy="429877"/>
                  </a:xfrm>
                  <a:prstGeom prst="ellipse">
                    <a:avLst/>
                  </a:prstGeom>
                  <a:solidFill>
                    <a:srgbClr val="D86E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4</m:t>
                              </m:r>
                            </m:sub>
                          </m:sSub>
                        </m:oMath>
                      </m:oMathPara>
                    </a14:m>
                    <a:endParaRPr lang="zh-CN" altLang="en-US" dirty="0"/>
                  </a:p>
                </p:txBody>
              </p:sp>
            </mc:Choice>
            <mc:Fallback>
              <p:sp>
                <p:nvSpPr>
                  <p:cNvPr id="68" name="椭圆 67">
                    <a:extLst>
                      <a:ext uri="{FF2B5EF4-FFF2-40B4-BE49-F238E27FC236}">
                        <a16:creationId xmlns:a16="http://schemas.microsoft.com/office/drawing/2014/main" id="{D7FF4174-E23B-5C60-D858-2E6AEA3E777B}"/>
                      </a:ext>
                    </a:extLst>
                  </p:cNvPr>
                  <p:cNvSpPr>
                    <a:spLocks noRot="1" noChangeAspect="1" noMove="1" noResize="1" noEditPoints="1" noAdjustHandles="1" noChangeArrowheads="1" noChangeShapeType="1" noTextEdit="1"/>
                  </p:cNvSpPr>
                  <p:nvPr/>
                </p:nvSpPr>
                <p:spPr>
                  <a:xfrm>
                    <a:off x="9191697" y="3490486"/>
                    <a:ext cx="429877" cy="429877"/>
                  </a:xfrm>
                  <a:prstGeom prst="ellipse">
                    <a:avLst/>
                  </a:prstGeom>
                  <a:blipFill>
                    <a:blip r:embed="rId8"/>
                    <a:stretch>
                      <a:fillRect/>
                    </a:stretch>
                  </a:blipFill>
                </p:spPr>
                <p:txBody>
                  <a:bodyPr/>
                  <a:lstStyle/>
                  <a:p>
                    <a:r>
                      <a:rPr lang="zh-CN" altLang="en-US">
                        <a:noFill/>
                      </a:rPr>
                      <a:t> </a:t>
                    </a:r>
                  </a:p>
                </p:txBody>
              </p:sp>
            </mc:Fallback>
          </mc:AlternateContent>
          <p:sp>
            <p:nvSpPr>
              <p:cNvPr id="69" name="椭圆 68">
                <a:extLst>
                  <a:ext uri="{FF2B5EF4-FFF2-40B4-BE49-F238E27FC236}">
                    <a16:creationId xmlns:a16="http://schemas.microsoft.com/office/drawing/2014/main" id="{415829AB-33E3-0BD9-8F8B-1F8BA809668A}"/>
                  </a:ext>
                </a:extLst>
              </p:cNvPr>
              <p:cNvSpPr/>
              <p:nvPr/>
            </p:nvSpPr>
            <p:spPr>
              <a:xfrm>
                <a:off x="9191698" y="4432566"/>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70" name="椭圆 69">
                    <a:extLst>
                      <a:ext uri="{FF2B5EF4-FFF2-40B4-BE49-F238E27FC236}">
                        <a16:creationId xmlns:a16="http://schemas.microsoft.com/office/drawing/2014/main" id="{03848586-3597-F5C9-5A4F-2BBCC0B967AE}"/>
                      </a:ext>
                    </a:extLst>
                  </p:cNvPr>
                  <p:cNvSpPr/>
                  <p:nvPr/>
                </p:nvSpPr>
                <p:spPr>
                  <a:xfrm>
                    <a:off x="9191699" y="5213099"/>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1</m:t>
                              </m:r>
                            </m:sub>
                          </m:sSub>
                        </m:oMath>
                      </m:oMathPara>
                    </a14:m>
                    <a:endParaRPr lang="zh-CN" altLang="en-US" dirty="0"/>
                  </a:p>
                </p:txBody>
              </p:sp>
            </mc:Choice>
            <mc:Fallback>
              <p:sp>
                <p:nvSpPr>
                  <p:cNvPr id="70" name="椭圆 69">
                    <a:extLst>
                      <a:ext uri="{FF2B5EF4-FFF2-40B4-BE49-F238E27FC236}">
                        <a16:creationId xmlns:a16="http://schemas.microsoft.com/office/drawing/2014/main" id="{03848586-3597-F5C9-5A4F-2BBCC0B967AE}"/>
                      </a:ext>
                    </a:extLst>
                  </p:cNvPr>
                  <p:cNvSpPr>
                    <a:spLocks noRot="1" noChangeAspect="1" noMove="1" noResize="1" noEditPoints="1" noAdjustHandles="1" noChangeArrowheads="1" noChangeShapeType="1" noTextEdit="1"/>
                  </p:cNvSpPr>
                  <p:nvPr/>
                </p:nvSpPr>
                <p:spPr>
                  <a:xfrm>
                    <a:off x="9191699" y="5213099"/>
                    <a:ext cx="429877" cy="429877"/>
                  </a:xfrm>
                  <a:prstGeom prst="ellipse">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1" name="椭圆 70">
                    <a:extLst>
                      <a:ext uri="{FF2B5EF4-FFF2-40B4-BE49-F238E27FC236}">
                        <a16:creationId xmlns:a16="http://schemas.microsoft.com/office/drawing/2014/main" id="{2E3B9AC6-908C-C94B-21E7-0401F629ED5A}"/>
                      </a:ext>
                    </a:extLst>
                  </p:cNvPr>
                  <p:cNvSpPr/>
                  <p:nvPr/>
                </p:nvSpPr>
                <p:spPr>
                  <a:xfrm>
                    <a:off x="9773847" y="3978472"/>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1</m:t>
                              </m:r>
                            </m:sub>
                          </m:sSub>
                        </m:oMath>
                      </m:oMathPara>
                    </a14:m>
                    <a:endParaRPr lang="zh-CN" altLang="en-US" dirty="0"/>
                  </a:p>
                </p:txBody>
              </p:sp>
            </mc:Choice>
            <mc:Fallback>
              <p:sp>
                <p:nvSpPr>
                  <p:cNvPr id="71" name="椭圆 70">
                    <a:extLst>
                      <a:ext uri="{FF2B5EF4-FFF2-40B4-BE49-F238E27FC236}">
                        <a16:creationId xmlns:a16="http://schemas.microsoft.com/office/drawing/2014/main" id="{2E3B9AC6-908C-C94B-21E7-0401F629ED5A}"/>
                      </a:ext>
                    </a:extLst>
                  </p:cNvPr>
                  <p:cNvSpPr>
                    <a:spLocks noRot="1" noChangeAspect="1" noMove="1" noResize="1" noEditPoints="1" noAdjustHandles="1" noChangeArrowheads="1" noChangeShapeType="1" noTextEdit="1"/>
                  </p:cNvSpPr>
                  <p:nvPr/>
                </p:nvSpPr>
                <p:spPr>
                  <a:xfrm>
                    <a:off x="9773847" y="3978472"/>
                    <a:ext cx="429877" cy="429877"/>
                  </a:xfrm>
                  <a:prstGeom prst="ellipse">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2" name="椭圆 71">
                    <a:extLst>
                      <a:ext uri="{FF2B5EF4-FFF2-40B4-BE49-F238E27FC236}">
                        <a16:creationId xmlns:a16="http://schemas.microsoft.com/office/drawing/2014/main" id="{945DE082-F34E-AFF7-23F1-D20273C0C90C}"/>
                      </a:ext>
                    </a:extLst>
                  </p:cNvPr>
                  <p:cNvSpPr/>
                  <p:nvPr/>
                </p:nvSpPr>
                <p:spPr>
                  <a:xfrm>
                    <a:off x="10458483" y="3962957"/>
                    <a:ext cx="429877" cy="429877"/>
                  </a:xfrm>
                  <a:prstGeom prst="ellipse">
                    <a:avLst/>
                  </a:prstGeom>
                  <a:solidFill>
                    <a:srgbClr val="47D4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2</m:t>
                              </m:r>
                            </m:sub>
                          </m:sSub>
                        </m:oMath>
                      </m:oMathPara>
                    </a14:m>
                    <a:endParaRPr lang="zh-CN" altLang="en-US" dirty="0"/>
                  </a:p>
                </p:txBody>
              </p:sp>
            </mc:Choice>
            <mc:Fallback>
              <p:sp>
                <p:nvSpPr>
                  <p:cNvPr id="72" name="椭圆 71">
                    <a:extLst>
                      <a:ext uri="{FF2B5EF4-FFF2-40B4-BE49-F238E27FC236}">
                        <a16:creationId xmlns:a16="http://schemas.microsoft.com/office/drawing/2014/main" id="{945DE082-F34E-AFF7-23F1-D20273C0C90C}"/>
                      </a:ext>
                    </a:extLst>
                  </p:cNvPr>
                  <p:cNvSpPr>
                    <a:spLocks noRot="1" noChangeAspect="1" noMove="1" noResize="1" noEditPoints="1" noAdjustHandles="1" noChangeArrowheads="1" noChangeShapeType="1" noTextEdit="1"/>
                  </p:cNvSpPr>
                  <p:nvPr/>
                </p:nvSpPr>
                <p:spPr>
                  <a:xfrm>
                    <a:off x="10458483" y="3962957"/>
                    <a:ext cx="429877" cy="429877"/>
                  </a:xfrm>
                  <a:prstGeom prst="ellipse">
                    <a:avLst/>
                  </a:prstGeom>
                  <a:blipFill>
                    <a:blip r:embed="rId11"/>
                    <a:stretch>
                      <a:fillRect/>
                    </a:stretch>
                  </a:blipFill>
                </p:spPr>
                <p:txBody>
                  <a:bodyPr/>
                  <a:lstStyle/>
                  <a:p>
                    <a:r>
                      <a:rPr lang="zh-CN" altLang="en-US">
                        <a:noFill/>
                      </a:rPr>
                      <a:t> </a:t>
                    </a:r>
                  </a:p>
                </p:txBody>
              </p:sp>
            </mc:Fallback>
          </mc:AlternateContent>
          <p:sp>
            <p:nvSpPr>
              <p:cNvPr id="73" name="椭圆 72">
                <a:extLst>
                  <a:ext uri="{FF2B5EF4-FFF2-40B4-BE49-F238E27FC236}">
                    <a16:creationId xmlns:a16="http://schemas.microsoft.com/office/drawing/2014/main" id="{71FE7C8A-FDB6-D781-40A0-E5955BDFA466}"/>
                  </a:ext>
                </a:extLst>
              </p:cNvPr>
              <p:cNvSpPr/>
              <p:nvPr/>
            </p:nvSpPr>
            <p:spPr>
              <a:xfrm>
                <a:off x="8528634" y="3978472"/>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椭圆 73">
                <a:extLst>
                  <a:ext uri="{FF2B5EF4-FFF2-40B4-BE49-F238E27FC236}">
                    <a16:creationId xmlns:a16="http://schemas.microsoft.com/office/drawing/2014/main" id="{1D30265C-B755-81E1-3A0B-48EB96E48FBE}"/>
                  </a:ext>
                </a:extLst>
              </p:cNvPr>
              <p:cNvSpPr/>
              <p:nvPr/>
            </p:nvSpPr>
            <p:spPr>
              <a:xfrm>
                <a:off x="7767226" y="3973953"/>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5" name="直接连接符 74">
                <a:extLst>
                  <a:ext uri="{FF2B5EF4-FFF2-40B4-BE49-F238E27FC236}">
                    <a16:creationId xmlns:a16="http://schemas.microsoft.com/office/drawing/2014/main" id="{EE337608-A09A-A609-722E-45230FBF0880}"/>
                  </a:ext>
                </a:extLst>
              </p:cNvPr>
              <p:cNvCxnSpPr>
                <a:cxnSpLocks/>
                <a:stCxn id="67" idx="2"/>
                <a:endCxn id="74" idx="0"/>
              </p:cNvCxnSpPr>
              <p:nvPr/>
            </p:nvCxnSpPr>
            <p:spPr>
              <a:xfrm flipH="1">
                <a:off x="7982165" y="2924892"/>
                <a:ext cx="1209529" cy="1049061"/>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175A7ABA-86D2-8321-F9AD-0D22380D982B}"/>
                  </a:ext>
                </a:extLst>
              </p:cNvPr>
              <p:cNvCxnSpPr>
                <a:cxnSpLocks/>
                <a:stCxn id="67" idx="5"/>
                <a:endCxn id="71" idx="0"/>
              </p:cNvCxnSpPr>
              <p:nvPr/>
            </p:nvCxnSpPr>
            <p:spPr>
              <a:xfrm>
                <a:off x="9558617" y="3076876"/>
                <a:ext cx="430169" cy="90159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36084D47-9472-1827-72C4-FFB37EB96663}"/>
                  </a:ext>
                </a:extLst>
              </p:cNvPr>
              <p:cNvCxnSpPr>
                <a:cxnSpLocks/>
                <a:stCxn id="67" idx="3"/>
                <a:endCxn id="73" idx="0"/>
              </p:cNvCxnSpPr>
              <p:nvPr/>
            </p:nvCxnSpPr>
            <p:spPr>
              <a:xfrm flipH="1">
                <a:off x="8743573" y="3076876"/>
                <a:ext cx="511075" cy="901596"/>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D7FA02C9-19CC-0EAE-DB78-F5C4186E836C}"/>
                  </a:ext>
                </a:extLst>
              </p:cNvPr>
              <p:cNvCxnSpPr>
                <a:cxnSpLocks/>
                <a:stCxn id="67" idx="6"/>
                <a:endCxn id="72" idx="0"/>
              </p:cNvCxnSpPr>
              <p:nvPr/>
            </p:nvCxnSpPr>
            <p:spPr>
              <a:xfrm>
                <a:off x="9621571" y="2924892"/>
                <a:ext cx="1051851" cy="1038065"/>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3BEF98D6-1EDF-843C-D700-3BDEF4E0EE24}"/>
                  </a:ext>
                </a:extLst>
              </p:cNvPr>
              <p:cNvCxnSpPr>
                <a:cxnSpLocks/>
                <a:stCxn id="68" idx="2"/>
                <a:endCxn id="74" idx="7"/>
              </p:cNvCxnSpPr>
              <p:nvPr/>
            </p:nvCxnSpPr>
            <p:spPr>
              <a:xfrm flipH="1">
                <a:off x="8134149" y="3705425"/>
                <a:ext cx="1057548" cy="331482"/>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5570FE5A-E721-3F82-01E4-630E494CDDD3}"/>
                  </a:ext>
                </a:extLst>
              </p:cNvPr>
              <p:cNvCxnSpPr>
                <a:cxnSpLocks/>
                <a:stCxn id="68" idx="6"/>
                <a:endCxn id="72" idx="1"/>
              </p:cNvCxnSpPr>
              <p:nvPr/>
            </p:nvCxnSpPr>
            <p:spPr>
              <a:xfrm>
                <a:off x="9621574" y="3705425"/>
                <a:ext cx="899863" cy="320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DF113FC5-ABFB-25F3-92AE-BF9E161F50AC}"/>
                  </a:ext>
                </a:extLst>
              </p:cNvPr>
              <p:cNvCxnSpPr>
                <a:cxnSpLocks/>
                <a:stCxn id="68" idx="3"/>
                <a:endCxn id="73" idx="7"/>
              </p:cNvCxnSpPr>
              <p:nvPr/>
            </p:nvCxnSpPr>
            <p:spPr>
              <a:xfrm flipH="1">
                <a:off x="8895557" y="3857409"/>
                <a:ext cx="359094"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9571C53B-73E4-FB33-B72B-E823348AA093}"/>
                  </a:ext>
                </a:extLst>
              </p:cNvPr>
              <p:cNvCxnSpPr>
                <a:cxnSpLocks/>
                <a:stCxn id="68" idx="5"/>
                <a:endCxn id="71" idx="1"/>
              </p:cNvCxnSpPr>
              <p:nvPr/>
            </p:nvCxnSpPr>
            <p:spPr>
              <a:xfrm>
                <a:off x="9558620" y="3857409"/>
                <a:ext cx="278181"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B97A0187-0C1F-5F67-6B76-4E841ECEE4D9}"/>
                  </a:ext>
                </a:extLst>
              </p:cNvPr>
              <p:cNvCxnSpPr>
                <a:cxnSpLocks/>
                <a:stCxn id="69" idx="1"/>
                <a:endCxn id="73" idx="5"/>
              </p:cNvCxnSpPr>
              <p:nvPr/>
            </p:nvCxnSpPr>
            <p:spPr>
              <a:xfrm flipH="1" flipV="1">
                <a:off x="8895557" y="4345395"/>
                <a:ext cx="359095"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0" name="直接连接符 109">
                <a:extLst>
                  <a:ext uri="{FF2B5EF4-FFF2-40B4-BE49-F238E27FC236}">
                    <a16:creationId xmlns:a16="http://schemas.microsoft.com/office/drawing/2014/main" id="{7AC40B6F-DDF6-FB7C-2B52-4017A97E647E}"/>
                  </a:ext>
                </a:extLst>
              </p:cNvPr>
              <p:cNvCxnSpPr>
                <a:cxnSpLocks/>
                <a:stCxn id="69" idx="7"/>
                <a:endCxn id="71" idx="3"/>
              </p:cNvCxnSpPr>
              <p:nvPr/>
            </p:nvCxnSpPr>
            <p:spPr>
              <a:xfrm flipV="1">
                <a:off x="9558621" y="4345395"/>
                <a:ext cx="278180"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4" name="直接连接符 113">
                <a:extLst>
                  <a:ext uri="{FF2B5EF4-FFF2-40B4-BE49-F238E27FC236}">
                    <a16:creationId xmlns:a16="http://schemas.microsoft.com/office/drawing/2014/main" id="{157F3ED0-7DFE-79BB-C026-FAB7220D065C}"/>
                  </a:ext>
                </a:extLst>
              </p:cNvPr>
              <p:cNvCxnSpPr>
                <a:cxnSpLocks/>
                <a:stCxn id="69" idx="6"/>
                <a:endCxn id="72" idx="3"/>
              </p:cNvCxnSpPr>
              <p:nvPr/>
            </p:nvCxnSpPr>
            <p:spPr>
              <a:xfrm flipV="1">
                <a:off x="9621575" y="4329880"/>
                <a:ext cx="899862" cy="3176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03C8DD78-7276-E24C-2B22-8972C43FC3A7}"/>
                  </a:ext>
                </a:extLst>
              </p:cNvPr>
              <p:cNvCxnSpPr>
                <a:cxnSpLocks/>
                <a:stCxn id="74" idx="5"/>
                <a:endCxn id="69" idx="2"/>
              </p:cNvCxnSpPr>
              <p:nvPr/>
            </p:nvCxnSpPr>
            <p:spPr>
              <a:xfrm>
                <a:off x="8134149" y="4340876"/>
                <a:ext cx="1057549" cy="306629"/>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F26D2ACB-DA04-CC86-B426-59CEE3EE6A18}"/>
                  </a:ext>
                </a:extLst>
              </p:cNvPr>
              <p:cNvCxnSpPr>
                <a:cxnSpLocks/>
                <a:stCxn id="74" idx="4"/>
                <a:endCxn id="70" idx="2"/>
              </p:cNvCxnSpPr>
              <p:nvPr/>
            </p:nvCxnSpPr>
            <p:spPr>
              <a:xfrm>
                <a:off x="7982165" y="4403830"/>
                <a:ext cx="1209534" cy="1024208"/>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C6092B9A-FC0D-C98C-CDF4-4C2B0C562A0F}"/>
                  </a:ext>
                </a:extLst>
              </p:cNvPr>
              <p:cNvCxnSpPr>
                <a:cxnSpLocks/>
                <a:stCxn id="72" idx="4"/>
                <a:endCxn id="70" idx="6"/>
              </p:cNvCxnSpPr>
              <p:nvPr/>
            </p:nvCxnSpPr>
            <p:spPr>
              <a:xfrm flipH="1">
                <a:off x="9621576" y="4392834"/>
                <a:ext cx="1051846" cy="1035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直接连接符 133">
                <a:extLst>
                  <a:ext uri="{FF2B5EF4-FFF2-40B4-BE49-F238E27FC236}">
                    <a16:creationId xmlns:a16="http://schemas.microsoft.com/office/drawing/2014/main" id="{4BB467D1-08DF-7529-C46F-D3792AE2B470}"/>
                  </a:ext>
                </a:extLst>
              </p:cNvPr>
              <p:cNvCxnSpPr>
                <a:cxnSpLocks/>
                <a:stCxn id="73" idx="4"/>
                <a:endCxn id="70" idx="1"/>
              </p:cNvCxnSpPr>
              <p:nvPr/>
            </p:nvCxnSpPr>
            <p:spPr>
              <a:xfrm>
                <a:off x="8743573" y="4408349"/>
                <a:ext cx="511080" cy="867704"/>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574A18EE-E7BD-44E8-6EDC-F8032A216CDE}"/>
                  </a:ext>
                </a:extLst>
              </p:cNvPr>
              <p:cNvCxnSpPr>
                <a:cxnSpLocks/>
                <a:stCxn id="71" idx="4"/>
                <a:endCxn id="70" idx="7"/>
              </p:cNvCxnSpPr>
              <p:nvPr/>
            </p:nvCxnSpPr>
            <p:spPr>
              <a:xfrm flipH="1">
                <a:off x="9558622" y="4408349"/>
                <a:ext cx="430164" cy="867704"/>
              </a:xfrm>
              <a:prstGeom prst="line">
                <a:avLst/>
              </a:prstGeom>
            </p:spPr>
            <p:style>
              <a:lnRef idx="2">
                <a:schemeClr val="accent1"/>
              </a:lnRef>
              <a:fillRef idx="0">
                <a:schemeClr val="accent1"/>
              </a:fillRef>
              <a:effectRef idx="1">
                <a:schemeClr val="accent1"/>
              </a:effectRef>
              <a:fontRef idx="minor">
                <a:schemeClr val="tx1"/>
              </a:fontRef>
            </p:style>
          </p:cxnSp>
        </p:grpSp>
        <p:sp>
          <p:nvSpPr>
            <p:cNvPr id="143" name="文本框 142">
              <a:extLst>
                <a:ext uri="{FF2B5EF4-FFF2-40B4-BE49-F238E27FC236}">
                  <a16:creationId xmlns:a16="http://schemas.microsoft.com/office/drawing/2014/main" id="{7B50BDAE-0CFD-3825-11B9-93EBFDE4A3AB}"/>
                </a:ext>
              </a:extLst>
            </p:cNvPr>
            <p:cNvSpPr txBox="1"/>
            <p:nvPr/>
          </p:nvSpPr>
          <p:spPr>
            <a:xfrm>
              <a:off x="10756322" y="3607000"/>
              <a:ext cx="312906" cy="369332"/>
            </a:xfrm>
            <a:prstGeom prst="rect">
              <a:avLst/>
            </a:prstGeom>
            <a:noFill/>
          </p:spPr>
          <p:txBody>
            <a:bodyPr wrap="none" rtlCol="0">
              <a:spAutoFit/>
            </a:bodyPr>
            <a:lstStyle/>
            <a:p>
              <a:r>
                <a:rPr lang="en-US" altLang="zh-CN" b="1" dirty="0">
                  <a:solidFill>
                    <a:srgbClr val="FF0000"/>
                  </a:solidFill>
                </a:rPr>
                <a:t>2</a:t>
              </a:r>
              <a:endParaRPr lang="zh-CN" altLang="en-US" b="1" dirty="0">
                <a:solidFill>
                  <a:srgbClr val="FF0000"/>
                </a:solidFill>
              </a:endParaRPr>
            </a:p>
          </p:txBody>
        </p:sp>
        <p:sp>
          <p:nvSpPr>
            <p:cNvPr id="144" name="文本框 143">
              <a:extLst>
                <a:ext uri="{FF2B5EF4-FFF2-40B4-BE49-F238E27FC236}">
                  <a16:creationId xmlns:a16="http://schemas.microsoft.com/office/drawing/2014/main" id="{2849D031-CF72-4AA2-5683-C480C293FD42}"/>
                </a:ext>
              </a:extLst>
            </p:cNvPr>
            <p:cNvSpPr txBox="1"/>
            <p:nvPr/>
          </p:nvSpPr>
          <p:spPr>
            <a:xfrm>
              <a:off x="9172844" y="5178057"/>
              <a:ext cx="312906" cy="369332"/>
            </a:xfrm>
            <a:prstGeom prst="rect">
              <a:avLst/>
            </a:prstGeom>
            <a:noFill/>
          </p:spPr>
          <p:txBody>
            <a:bodyPr wrap="none" rtlCol="0">
              <a:spAutoFit/>
            </a:bodyPr>
            <a:lstStyle/>
            <a:p>
              <a:r>
                <a:rPr lang="en-US" altLang="zh-CN" b="1" dirty="0">
                  <a:solidFill>
                    <a:srgbClr val="FF0000"/>
                  </a:solidFill>
                </a:rPr>
                <a:t>1</a:t>
              </a:r>
              <a:endParaRPr lang="zh-CN" altLang="en-US" b="1" dirty="0">
                <a:solidFill>
                  <a:srgbClr val="FF0000"/>
                </a:solidFill>
              </a:endParaRPr>
            </a:p>
          </p:txBody>
        </p:sp>
        <p:sp>
          <p:nvSpPr>
            <p:cNvPr id="145" name="文本框 144">
              <a:extLst>
                <a:ext uri="{FF2B5EF4-FFF2-40B4-BE49-F238E27FC236}">
                  <a16:creationId xmlns:a16="http://schemas.microsoft.com/office/drawing/2014/main" id="{8FE3F295-D1C7-FCFB-493D-3C7378DC2EC0}"/>
                </a:ext>
              </a:extLst>
            </p:cNvPr>
            <p:cNvSpPr txBox="1"/>
            <p:nvPr/>
          </p:nvSpPr>
          <p:spPr>
            <a:xfrm>
              <a:off x="9180757" y="1969938"/>
              <a:ext cx="312906" cy="369332"/>
            </a:xfrm>
            <a:prstGeom prst="rect">
              <a:avLst/>
            </a:prstGeom>
            <a:noFill/>
          </p:spPr>
          <p:txBody>
            <a:bodyPr wrap="none" rtlCol="0">
              <a:spAutoFit/>
            </a:bodyPr>
            <a:lstStyle/>
            <a:p>
              <a:r>
                <a:rPr lang="en-US" altLang="zh-CN" b="1" dirty="0">
                  <a:solidFill>
                    <a:srgbClr val="FF0000"/>
                  </a:solidFill>
                </a:rPr>
                <a:t>0</a:t>
              </a:r>
              <a:endParaRPr lang="zh-CN" altLang="en-US" b="1" dirty="0">
                <a:solidFill>
                  <a:srgbClr val="FF0000"/>
                </a:solidFill>
              </a:endParaRPr>
            </a:p>
          </p:txBody>
        </p:sp>
        <p:sp>
          <p:nvSpPr>
            <p:cNvPr id="146" name="文本框 145">
              <a:extLst>
                <a:ext uri="{FF2B5EF4-FFF2-40B4-BE49-F238E27FC236}">
                  <a16:creationId xmlns:a16="http://schemas.microsoft.com/office/drawing/2014/main" id="{E386ECBA-D643-ABD2-B34B-02E81340F9AA}"/>
                </a:ext>
              </a:extLst>
            </p:cNvPr>
            <p:cNvSpPr txBox="1"/>
            <p:nvPr/>
          </p:nvSpPr>
          <p:spPr>
            <a:xfrm>
              <a:off x="9082690" y="2771524"/>
              <a:ext cx="428322" cy="369332"/>
            </a:xfrm>
            <a:prstGeom prst="rect">
              <a:avLst/>
            </a:prstGeom>
            <a:noFill/>
          </p:spPr>
          <p:txBody>
            <a:bodyPr wrap="none" rtlCol="0">
              <a:spAutoFit/>
            </a:bodyPr>
            <a:lstStyle/>
            <a:p>
              <a:r>
                <a:rPr lang="en-US" altLang="zh-CN" b="1" dirty="0">
                  <a:solidFill>
                    <a:srgbClr val="FF0000"/>
                  </a:solidFill>
                </a:rPr>
                <a:t>-3</a:t>
              </a:r>
              <a:endParaRPr lang="zh-CN" altLang="en-US" b="1" dirty="0">
                <a:solidFill>
                  <a:srgbClr val="FF0000"/>
                </a:solidFill>
              </a:endParaRPr>
            </a:p>
          </p:txBody>
        </p:sp>
        <p:sp>
          <p:nvSpPr>
            <p:cNvPr id="147" name="文本框 146">
              <a:extLst>
                <a:ext uri="{FF2B5EF4-FFF2-40B4-BE49-F238E27FC236}">
                  <a16:creationId xmlns:a16="http://schemas.microsoft.com/office/drawing/2014/main" id="{583DCC91-2A64-78F0-6088-AF2DDF69F42C}"/>
                </a:ext>
              </a:extLst>
            </p:cNvPr>
            <p:cNvSpPr txBox="1"/>
            <p:nvPr/>
          </p:nvSpPr>
          <p:spPr>
            <a:xfrm rot="18902995">
              <a:off x="9865608" y="4232694"/>
              <a:ext cx="312906" cy="369332"/>
            </a:xfrm>
            <a:prstGeom prst="rect">
              <a:avLst/>
            </a:prstGeom>
            <a:noFill/>
          </p:spPr>
          <p:txBody>
            <a:bodyPr wrap="none" rtlCol="0">
              <a:spAutoFit/>
            </a:bodyPr>
            <a:lstStyle/>
            <a:p>
              <a:r>
                <a:rPr lang="en-US" altLang="zh-CN" b="1" dirty="0">
                  <a:solidFill>
                    <a:srgbClr val="0070C0"/>
                  </a:solidFill>
                </a:rPr>
                <a:t>5</a:t>
              </a:r>
              <a:endParaRPr lang="zh-CN" altLang="en-US" b="1" dirty="0">
                <a:solidFill>
                  <a:srgbClr val="0070C0"/>
                </a:solidFill>
              </a:endParaRPr>
            </a:p>
          </p:txBody>
        </p:sp>
        <p:sp>
          <p:nvSpPr>
            <p:cNvPr id="148" name="文本框 147">
              <a:extLst>
                <a:ext uri="{FF2B5EF4-FFF2-40B4-BE49-F238E27FC236}">
                  <a16:creationId xmlns:a16="http://schemas.microsoft.com/office/drawing/2014/main" id="{AEE0338E-A833-FA76-06C3-3555EE3C68CF}"/>
                </a:ext>
              </a:extLst>
            </p:cNvPr>
            <p:cNvSpPr txBox="1"/>
            <p:nvPr/>
          </p:nvSpPr>
          <p:spPr>
            <a:xfrm rot="2736864">
              <a:off x="9991632" y="2811455"/>
              <a:ext cx="428322" cy="369332"/>
            </a:xfrm>
            <a:prstGeom prst="rect">
              <a:avLst/>
            </a:prstGeom>
            <a:noFill/>
          </p:spPr>
          <p:txBody>
            <a:bodyPr wrap="none" rtlCol="0">
              <a:spAutoFit/>
            </a:bodyPr>
            <a:lstStyle/>
            <a:p>
              <a:r>
                <a:rPr lang="en-US" altLang="zh-CN" b="1" dirty="0">
                  <a:solidFill>
                    <a:srgbClr val="0070C0"/>
                  </a:solidFill>
                </a:rPr>
                <a:t>-2</a:t>
              </a:r>
              <a:endParaRPr lang="zh-CN" altLang="en-US" b="1" dirty="0">
                <a:solidFill>
                  <a:srgbClr val="0070C0"/>
                </a:solidFill>
              </a:endParaRPr>
            </a:p>
          </p:txBody>
        </p:sp>
        <p:sp>
          <p:nvSpPr>
            <p:cNvPr id="149" name="文本框 148">
              <a:extLst>
                <a:ext uri="{FF2B5EF4-FFF2-40B4-BE49-F238E27FC236}">
                  <a16:creationId xmlns:a16="http://schemas.microsoft.com/office/drawing/2014/main" id="{2AEF756C-D8C8-43E7-3965-D2998DDE34C4}"/>
                </a:ext>
              </a:extLst>
            </p:cNvPr>
            <p:cNvSpPr txBox="1"/>
            <p:nvPr/>
          </p:nvSpPr>
          <p:spPr>
            <a:xfrm rot="3887746">
              <a:off x="9651220" y="2872147"/>
              <a:ext cx="312906" cy="369332"/>
            </a:xfrm>
            <a:prstGeom prst="rect">
              <a:avLst/>
            </a:prstGeom>
            <a:noFill/>
          </p:spPr>
          <p:txBody>
            <a:bodyPr wrap="none" rtlCol="0">
              <a:spAutoFit/>
            </a:bodyPr>
            <a:lstStyle/>
            <a:p>
              <a:r>
                <a:rPr lang="en-US" altLang="zh-CN" b="1" dirty="0">
                  <a:solidFill>
                    <a:srgbClr val="0070C0"/>
                  </a:solidFill>
                </a:rPr>
                <a:t>1</a:t>
              </a:r>
              <a:endParaRPr lang="zh-CN" altLang="en-US" b="1" dirty="0">
                <a:solidFill>
                  <a:srgbClr val="0070C0"/>
                </a:solidFill>
              </a:endParaRPr>
            </a:p>
          </p:txBody>
        </p:sp>
        <p:sp>
          <p:nvSpPr>
            <p:cNvPr id="150" name="文本框 149">
              <a:extLst>
                <a:ext uri="{FF2B5EF4-FFF2-40B4-BE49-F238E27FC236}">
                  <a16:creationId xmlns:a16="http://schemas.microsoft.com/office/drawing/2014/main" id="{91869384-F9D2-7E50-1847-75A0C7AAD0AB}"/>
                </a:ext>
              </a:extLst>
            </p:cNvPr>
            <p:cNvSpPr txBox="1"/>
            <p:nvPr/>
          </p:nvSpPr>
          <p:spPr>
            <a:xfrm rot="1157300">
              <a:off x="9920151" y="3224385"/>
              <a:ext cx="428322" cy="369332"/>
            </a:xfrm>
            <a:prstGeom prst="rect">
              <a:avLst/>
            </a:prstGeom>
            <a:noFill/>
          </p:spPr>
          <p:txBody>
            <a:bodyPr wrap="none" rtlCol="0">
              <a:spAutoFit/>
            </a:bodyPr>
            <a:lstStyle/>
            <a:p>
              <a:r>
                <a:rPr lang="en-US" altLang="zh-CN" b="1" dirty="0">
                  <a:solidFill>
                    <a:srgbClr val="0070C0"/>
                  </a:solidFill>
                </a:rPr>
                <a:t>-4</a:t>
              </a:r>
              <a:endParaRPr lang="zh-CN" altLang="en-US" b="1" dirty="0">
                <a:solidFill>
                  <a:srgbClr val="0070C0"/>
                </a:solidFill>
              </a:endParaRPr>
            </a:p>
          </p:txBody>
        </p:sp>
      </p:grpSp>
      <p:sp>
        <p:nvSpPr>
          <p:cNvPr id="152" name="文本框 151">
            <a:extLst>
              <a:ext uri="{FF2B5EF4-FFF2-40B4-BE49-F238E27FC236}">
                <a16:creationId xmlns:a16="http://schemas.microsoft.com/office/drawing/2014/main" id="{341BBDCE-3F64-C52B-A20F-DE392B88439F}"/>
              </a:ext>
            </a:extLst>
          </p:cNvPr>
          <p:cNvSpPr txBox="1"/>
          <p:nvPr/>
        </p:nvSpPr>
        <p:spPr>
          <a:xfrm>
            <a:off x="1786720" y="5191090"/>
            <a:ext cx="6096000" cy="369332"/>
          </a:xfrm>
          <a:prstGeom prst="rect">
            <a:avLst/>
          </a:prstGeom>
          <a:noFill/>
        </p:spPr>
        <p:txBody>
          <a:bodyPr wrap="square">
            <a:spAutoFit/>
          </a:bodyPr>
          <a:lstStyle/>
          <a:p>
            <a:r>
              <a:rPr lang="en-US" altLang="ja-JP" sz="1800" b="1" dirty="0"/>
              <a:t>Gest</a:t>
            </a:r>
            <a:r>
              <a:rPr lang="ja-JP" altLang="en-US" sz="1800" b="1" dirty="0"/>
              <a:t>グラフ</a:t>
            </a:r>
            <a:endParaRPr lang="zh-CN" altLang="en-US" dirty="0"/>
          </a:p>
        </p:txBody>
      </p:sp>
      <p:sp>
        <p:nvSpPr>
          <p:cNvPr id="154" name="文本框 153">
            <a:extLst>
              <a:ext uri="{FF2B5EF4-FFF2-40B4-BE49-F238E27FC236}">
                <a16:creationId xmlns:a16="http://schemas.microsoft.com/office/drawing/2014/main" id="{C159D219-9EC9-ADB5-566C-82814F065F32}"/>
              </a:ext>
            </a:extLst>
          </p:cNvPr>
          <p:cNvSpPr txBox="1"/>
          <p:nvPr/>
        </p:nvSpPr>
        <p:spPr>
          <a:xfrm>
            <a:off x="8531768" y="5233417"/>
            <a:ext cx="6096000" cy="369332"/>
          </a:xfrm>
          <a:prstGeom prst="rect">
            <a:avLst/>
          </a:prstGeom>
          <a:noFill/>
        </p:spPr>
        <p:txBody>
          <a:bodyPr wrap="square">
            <a:spAutoFit/>
          </a:bodyPr>
          <a:lstStyle/>
          <a:p>
            <a:r>
              <a:rPr lang="en-US" altLang="ja-JP" sz="1800" b="1" dirty="0"/>
              <a:t>Host</a:t>
            </a:r>
            <a:r>
              <a:rPr lang="ja-JP" altLang="en-US" sz="1800" b="1" dirty="0"/>
              <a:t>グラフ</a:t>
            </a:r>
            <a:endParaRPr lang="zh-CN" altLang="en-US" dirty="0"/>
          </a:p>
        </p:txBody>
      </p:sp>
    </p:spTree>
    <p:extLst>
      <p:ext uri="{BB962C8B-B14F-4D97-AF65-F5344CB8AC3E}">
        <p14:creationId xmlns:p14="http://schemas.microsoft.com/office/powerpoint/2010/main" val="1683617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6619072" cy="2092881"/>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r>
              <a:rPr lang="ja-JP" altLang="en-US" sz="1600" dirty="0"/>
              <a:t>町の座標あるいは距離行列が与えられたとき、全ての町をちょうど一度ずつ巡り出発地に戻る巡回路のうちで総移動距離が最小のものを求める組合せ最適化問題である</a:t>
            </a:r>
            <a:endParaRPr lang="en-US" altLang="ja-JP"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333603"/>
            <a:ext cx="5009457" cy="830997"/>
          </a:xfrm>
          <a:prstGeom prst="rect">
            <a:avLst/>
          </a:prstGeom>
          <a:noFill/>
        </p:spPr>
        <p:txBody>
          <a:bodyPr wrap="square">
            <a:spAutoFit/>
          </a:bodyPr>
          <a:lstStyle/>
          <a:p>
            <a:r>
              <a:rPr lang="ja-JP" altLang="en-US" sz="1600" dirty="0"/>
              <a:t>このインスタンスの</a:t>
            </a:r>
            <a:endParaRPr lang="en-US" altLang="ja-JP" sz="1600" dirty="0"/>
          </a:p>
          <a:p>
            <a:r>
              <a:rPr lang="ja-JP" altLang="en-US" sz="1600" dirty="0"/>
              <a:t>最適巡回路：</a:t>
            </a:r>
            <a:r>
              <a:rPr lang="en-US" altLang="ja-JP" sz="1600" dirty="0"/>
              <a:t>1→2 → 3 → 4 → 5 →1</a:t>
            </a:r>
          </a:p>
          <a:p>
            <a:r>
              <a:rPr lang="ja-JP" altLang="en-US" sz="1600" dirty="0"/>
              <a:t>総距離は</a:t>
            </a:r>
            <a:r>
              <a:rPr lang="en-US" altLang="ja-JP" sz="1600" dirty="0"/>
              <a:t> 1+2+2+3+2=10</a:t>
            </a:r>
            <a:endParaRPr lang="zh-CN" altLang="en-US" sz="16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3225402"/>
            <a:ext cx="1826141" cy="338554"/>
          </a:xfrm>
          <a:prstGeom prst="rect">
            <a:avLst/>
          </a:prstGeom>
          <a:noFill/>
        </p:spPr>
        <p:txBody>
          <a:bodyPr wrap="none" rtlCol="0">
            <a:spAutoFit/>
          </a:bodyPr>
          <a:lstStyle/>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522197759"/>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1907308" cy="1565640"/>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1907308" cy="1565640"/>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03664" y="2969746"/>
            <a:ext cx="314036" cy="4729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417700" y="2969746"/>
            <a:ext cx="789134" cy="1110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206834" y="3080774"/>
            <a:ext cx="268046" cy="8074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417700" y="3888266"/>
            <a:ext cx="1057180" cy="650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03664" y="3442727"/>
            <a:ext cx="314036" cy="5105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620957" cy="338554"/>
          </a:xfrm>
          <a:prstGeom prst="rect">
            <a:avLst/>
          </a:prstGeom>
          <a:noFill/>
        </p:spPr>
        <p:txBody>
          <a:bodyPr wrap="none" rtlCol="0">
            <a:spAutoFit/>
          </a:bodyPr>
          <a:lstStyle/>
          <a:p>
            <a:r>
              <a:rPr lang="ja-JP" altLang="en-US" sz="1600" dirty="0"/>
              <a:t>町の完全グラフ</a:t>
            </a:r>
            <a:endParaRPr lang="zh-CN" altLang="en-US" sz="1600"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1826141" cy="338554"/>
          </a:xfrm>
          <a:prstGeom prst="rect">
            <a:avLst/>
          </a:prstGeom>
          <a:noFill/>
        </p:spPr>
        <p:txBody>
          <a:bodyPr wrap="none" rtlCol="0">
            <a:spAutoFit/>
          </a:bodyPr>
          <a:lstStyle/>
          <a:p>
            <a:r>
              <a:rPr lang="ja-JP" altLang="en-US" sz="1600" dirty="0"/>
              <a:t>求めた最適巡回路</a:t>
            </a:r>
            <a:endParaRPr lang="zh-CN" altLang="en-US" sz="1600" dirty="0"/>
          </a:p>
        </p:txBody>
      </p:sp>
      <p:sp>
        <p:nvSpPr>
          <p:cNvPr id="60" name="箭头: 右 59">
            <a:extLst>
              <a:ext uri="{FF2B5EF4-FFF2-40B4-BE49-F238E27FC236}">
                <a16:creationId xmlns:a16="http://schemas.microsoft.com/office/drawing/2014/main" id="{E518F9D6-B0EE-30B4-11EE-984F5633F866}"/>
              </a:ext>
            </a:extLst>
          </p:cNvPr>
          <p:cNvSpPr/>
          <p:nvPr/>
        </p:nvSpPr>
        <p:spPr>
          <a:xfrm>
            <a:off x="7803345" y="3429006"/>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800219" cy="276999"/>
          </a:xfrm>
          <a:prstGeom prst="rect">
            <a:avLst/>
          </a:prstGeom>
          <a:noFill/>
        </p:spPr>
        <p:txBody>
          <a:bodyPr wrap="none" rtlCol="0">
            <a:spAutoFit/>
          </a:bodyPr>
          <a:lstStyle/>
          <a:p>
            <a:r>
              <a:rPr lang="ja-JP" altLang="en-US" sz="1200" dirty="0"/>
              <a:t>ソルバー</a:t>
            </a:r>
            <a:endParaRPr lang="zh-CN" altLang="en-US" sz="1200" dirty="0"/>
          </a:p>
        </p:txBody>
      </p:sp>
    </p:spTree>
    <p:extLst>
      <p:ext uri="{BB962C8B-B14F-4D97-AF65-F5344CB8AC3E}">
        <p14:creationId xmlns:p14="http://schemas.microsoft.com/office/powerpoint/2010/main" val="629291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37127" y="1049497"/>
            <a:ext cx="6210959" cy="1600438"/>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p>
          <a:p>
            <a:endParaRPr lang="en-US" altLang="zh-CN" sz="1600" dirty="0"/>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E5D9B905-15FC-CC96-4D8C-B4CA4DBAD3CA}"/>
                  </a:ext>
                </a:extLst>
              </p:cNvPr>
              <p:cNvSpPr txBox="1"/>
              <p:nvPr/>
            </p:nvSpPr>
            <p:spPr>
              <a:xfrm>
                <a:off x="301086" y="2294437"/>
                <a:ext cx="6097022" cy="4506939"/>
              </a:xfrm>
              <a:prstGeom prst="rect">
                <a:avLst/>
              </a:prstGeom>
              <a:noFill/>
            </p:spPr>
            <p:txBody>
              <a:bodyPr wrap="square">
                <a:spAutoFit/>
              </a:bodyPr>
              <a:lstStyle/>
              <a:p>
                <a:r>
                  <a:rPr lang="ja-JP" altLang="en-US" sz="1600" b="1" dirty="0"/>
                  <a:t>目的関数</a:t>
                </a:r>
                <a:endParaRPr lang="en-US" altLang="ja-JP" sz="1600" b="1" dirty="0"/>
              </a:p>
              <a:p>
                <a:r>
                  <a:rPr lang="ja-JP" altLang="en-US" sz="1600" dirty="0"/>
                  <a:t>例えば：町</a:t>
                </a:r>
                <a:r>
                  <a:rPr lang="ja-JP" altLang="en-US" sz="1600" b="1" dirty="0"/>
                  <a:t>四つ</a:t>
                </a:r>
                <a:r>
                  <a:rPr lang="ja-JP" altLang="en-US" sz="1600" dirty="0"/>
                  <a:t>ある</a:t>
                </a:r>
                <a:r>
                  <a:rPr lang="en-US" altLang="ja-JP" sz="1600" dirty="0"/>
                  <a:t>TSP</a:t>
                </a:r>
                <a:r>
                  <a:rPr lang="ja-JP" altLang="en-US" sz="1600" dirty="0"/>
                  <a:t>インスタンス</a:t>
                </a:r>
                <a:endParaRPr lang="en-US" altLang="ja-JP" sz="1600" dirty="0"/>
              </a:p>
              <a:p>
                <a:r>
                  <a:rPr lang="ja-JP" altLang="en-US" sz="1600" dirty="0"/>
                  <a:t>バイナリ変数</a:t>
                </a:r>
                <a14:m>
                  <m:oMath xmlns:m="http://schemas.openxmlformats.org/officeDocument/2006/math">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𝑖</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𝑡</m:t>
                        </m:r>
                      </m:sub>
                    </m:sSub>
                  </m:oMath>
                </a14:m>
                <a:r>
                  <a:rPr lang="ja-JP" altLang="en-US" sz="1600" dirty="0"/>
                  <a:t>を定義する：</a:t>
                </a:r>
                <a:endParaRPr lang="en-US" altLang="zh-CN" sz="1600" dirty="0"/>
              </a:p>
              <a:p>
                <a:pPr algn="dist"/>
                <a14:m>
                  <m:oMathPara xmlns:m="http://schemas.openxmlformats.org/officeDocument/2006/math">
                    <m:oMathParaPr>
                      <m:jc m:val="center"/>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d>
                        <m:dPr>
                          <m:begChr m:val="{"/>
                          <m:endChr m:val=""/>
                          <m:ctrlPr>
                            <a:rPr lang="en-US" altLang="zh-CN" sz="1600" i="1" smtClean="0">
                              <a:latin typeface="Cambria Math" panose="02040503050406030204" pitchFamily="18" charset="0"/>
                            </a:rPr>
                          </m:ctrlPr>
                        </m:dPr>
                        <m:e>
                          <m:eqArr>
                            <m:eqArrPr>
                              <m:ctrlPr>
                                <a:rPr lang="en-US" altLang="zh-CN" sz="1600" i="1" smtClean="0">
                                  <a:latin typeface="Cambria Math" panose="02040503050406030204" pitchFamily="18" charset="0"/>
                                </a:rPr>
                              </m:ctrlPr>
                            </m:eqArrPr>
                            <m:e>
                              <m:r>
                                <a:rPr lang="en-US" altLang="zh-CN" sz="1600" b="0" i="1" smtClean="0">
                                  <a:latin typeface="Cambria Math" panose="02040503050406030204" pitchFamily="18" charset="0"/>
                                </a:rPr>
                                <m:t>1,  </m:t>
                              </m:r>
                              <m:r>
                                <a:rPr lang="ja-JP" altLang="en-US" sz="1600" i="1">
                                  <a:latin typeface="Cambria Math" panose="02040503050406030204" pitchFamily="18" charset="0"/>
                                </a:rPr>
                                <m:t>町</m:t>
                              </m:r>
                              <m:r>
                                <a:rPr lang="en-US" altLang="ja-JP" sz="1600" i="1">
                                  <a:latin typeface="Cambria Math" panose="02040503050406030204" pitchFamily="18" charset="0"/>
                                </a:rPr>
                                <m:t>𝑖</m:t>
                              </m:r>
                              <m:r>
                                <a:rPr lang="ja-JP" altLang="en-US" sz="1600" i="1">
                                  <a:latin typeface="Cambria Math" panose="02040503050406030204" pitchFamily="18" charset="0"/>
                                </a:rPr>
                                <m:t>へ</m:t>
                              </m:r>
                              <m:r>
                                <a:rPr lang="en-US" altLang="ja-JP" sz="1600" i="1">
                                  <a:latin typeface="Cambria Math" panose="02040503050406030204" pitchFamily="18" charset="0"/>
                                </a:rPr>
                                <m:t>𝑡</m:t>
                              </m:r>
                              <m:r>
                                <a:rPr lang="ja-JP" altLang="en-US" sz="1600" i="1">
                                  <a:latin typeface="Cambria Math" panose="02040503050406030204" pitchFamily="18" charset="0"/>
                                </a:rPr>
                                <m:t>番目に訪れる</m:t>
                              </m:r>
                            </m:e>
                            <m:e>
                              <m:r>
                                <a:rPr lang="en-US" altLang="ja-JP" sz="1600" b="0" i="1" smtClean="0">
                                  <a:latin typeface="Cambria Math" panose="02040503050406030204" pitchFamily="18" charset="0"/>
                                </a:rPr>
                                <m:t>     </m:t>
                              </m:r>
                              <m:r>
                                <a:rPr lang="en-US" altLang="zh-CN" sz="1600" b="0" i="1" smtClean="0">
                                  <a:latin typeface="Cambria Math" panose="02040503050406030204" pitchFamily="18" charset="0"/>
                                </a:rPr>
                                <m:t>0,  </m:t>
                              </m:r>
                              <m:r>
                                <a:rPr lang="ja-JP" altLang="en-US" sz="1600" i="1">
                                  <a:latin typeface="Cambria Math" panose="02040503050406030204" pitchFamily="18" charset="0"/>
                                </a:rPr>
                                <m:t>町</m:t>
                              </m:r>
                              <m:r>
                                <a:rPr lang="en-US" altLang="zh-CN" sz="1600" b="0" i="1" smtClean="0">
                                  <a:latin typeface="Cambria Math" panose="02040503050406030204" pitchFamily="18" charset="0"/>
                                </a:rPr>
                                <m:t>𝑖</m:t>
                              </m:r>
                              <m:r>
                                <a:rPr lang="ja-JP" altLang="en-US" sz="1600" i="1">
                                  <a:latin typeface="Cambria Math" panose="02040503050406030204" pitchFamily="18" charset="0"/>
                                </a:rPr>
                                <m:t>へ</m:t>
                              </m:r>
                              <m:r>
                                <a:rPr lang="en-US" altLang="zh-CN" sz="1600" b="0" i="1" smtClean="0">
                                  <a:latin typeface="Cambria Math" panose="02040503050406030204" pitchFamily="18" charset="0"/>
                                </a:rPr>
                                <m:t>𝑡</m:t>
                              </m:r>
                              <m:r>
                                <a:rPr lang="ja-JP" altLang="en-US" sz="1600" i="1">
                                  <a:latin typeface="Cambria Math" panose="02040503050406030204" pitchFamily="18" charset="0"/>
                                </a:rPr>
                                <m:t>番目に</m:t>
                              </m:r>
                              <m:r>
                                <a:rPr lang="ja-JP" altLang="en-US" sz="1600" i="1" smtClean="0">
                                  <a:latin typeface="Cambria Math" panose="02040503050406030204" pitchFamily="18" charset="0"/>
                                </a:rPr>
                                <m:t>訪れない</m:t>
                              </m:r>
                            </m:e>
                          </m:eqArr>
                        </m:e>
                      </m:d>
                    </m:oMath>
                  </m:oMathPara>
                </a14:m>
                <a:endParaRPr lang="en-US" altLang="zh-CN" sz="1600" dirty="0"/>
              </a:p>
              <a:p>
                <a:pPr algn="dist"/>
                <a:endParaRPr lang="en-US" altLang="zh-CN" sz="1600" dirty="0"/>
              </a:p>
              <a:p>
                <a:r>
                  <a:rPr lang="ja-JP" altLang="en-US" sz="1600" dirty="0"/>
                  <a:t>なので，町四つある</a:t>
                </a:r>
                <a:r>
                  <a:rPr lang="en-US" altLang="ja-JP" sz="1600" dirty="0"/>
                  <a:t>TSP</a:t>
                </a:r>
                <a:r>
                  <a:rPr lang="ja-JP" altLang="en-US" sz="1600" dirty="0"/>
                  <a:t>問題は</a:t>
                </a:r>
                <a:r>
                  <a:rPr lang="en-US" altLang="ja-JP" sz="1600" dirty="0"/>
                  <a:t>16</a:t>
                </a:r>
                <a:r>
                  <a:rPr lang="ja-JP" altLang="en-US" sz="1600" dirty="0"/>
                  <a:t>個のバイナリ変数が必要</a:t>
                </a:r>
                <a:endParaRPr lang="en-US" altLang="zh-CN" sz="1600"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endParaRPr lang="en-US" altLang="zh-CN" sz="1600" dirty="0"/>
              </a:p>
              <a:p>
                <a:r>
                  <a:rPr lang="ja-JP" altLang="en-US" sz="1600" dirty="0"/>
                  <a:t>目的関数：</a:t>
                </a:r>
                <a:endParaRPr lang="en-US" altLang="ja-JP" sz="1600" dirty="0"/>
              </a:p>
              <a:p>
                <a:pPr/>
                <a14:m>
                  <m:oMathPara xmlns:m="http://schemas.openxmlformats.org/officeDocument/2006/math">
                    <m:oMathParaPr>
                      <m:jc m:val="centerGroup"/>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4</m:t>
                                      </m:r>
                                    </m:sub>
                                  </m:sSub>
                                </m:e>
                              </m:nary>
                            </m:e>
                          </m:nary>
                        </m:e>
                      </m:nary>
                    </m:oMath>
                  </m:oMathPara>
                </a14:m>
                <a:endParaRPr lang="en-US" altLang="zh-CN" sz="1600" dirty="0"/>
              </a:p>
              <a:p>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Sub>
                  </m:oMath>
                </a14:m>
                <a:r>
                  <a:rPr lang="ja-JP" altLang="en-US" sz="1600" b="0" dirty="0"/>
                  <a:t>：町</a:t>
                </a:r>
                <a14:m>
                  <m:oMath xmlns:m="http://schemas.openxmlformats.org/officeDocument/2006/math">
                    <m:r>
                      <a:rPr lang="en-US" altLang="ja-JP" sz="1600" b="0" i="1" smtClean="0">
                        <a:latin typeface="Cambria Math" panose="02040503050406030204" pitchFamily="18" charset="0"/>
                      </a:rPr>
                      <m:t>𝑖</m:t>
                    </m:r>
                  </m:oMath>
                </a14:m>
                <a:r>
                  <a:rPr lang="ja-JP" altLang="en-US" sz="1600" b="0" dirty="0"/>
                  <a:t>と町</a:t>
                </a:r>
                <a14:m>
                  <m:oMath xmlns:m="http://schemas.openxmlformats.org/officeDocument/2006/math">
                    <m:r>
                      <a:rPr lang="en-US" altLang="ja-JP" sz="1600" b="0" i="1" smtClean="0">
                        <a:latin typeface="Cambria Math" panose="02040503050406030204" pitchFamily="18" charset="0"/>
                      </a:rPr>
                      <m:t>𝑗</m:t>
                    </m:r>
                  </m:oMath>
                </a14:m>
                <a:r>
                  <a:rPr lang="ja-JP" altLang="en-US" sz="1600" b="0" dirty="0"/>
                  <a:t>の距離</a:t>
                </a:r>
                <a:endParaRPr lang="en-US" altLang="zh-CN" sz="1600" b="0" dirty="0"/>
              </a:p>
            </p:txBody>
          </p:sp>
        </mc:Choice>
        <mc:Fallback>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301086" y="2294437"/>
                <a:ext cx="6097022" cy="4506939"/>
              </a:xfrm>
              <a:prstGeom prst="rect">
                <a:avLst/>
              </a:prstGeom>
              <a:blipFill>
                <a:blip r:embed="rId2"/>
                <a:stretch>
                  <a:fillRect l="-500" t="-405" b="-541"/>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5A21473F-6293-FC37-BC76-B11EEE8F9EB2}"/>
              </a:ext>
            </a:extLst>
          </p:cNvPr>
          <p:cNvSpPr txBox="1"/>
          <p:nvPr/>
        </p:nvSpPr>
        <p:spPr>
          <a:xfrm>
            <a:off x="5790457" y="1363251"/>
            <a:ext cx="2832827" cy="307777"/>
          </a:xfrm>
          <a:prstGeom prst="rect">
            <a:avLst/>
          </a:prstGeom>
          <a:noFill/>
        </p:spPr>
        <p:txBody>
          <a:bodyPr wrap="none" rtlCol="0">
            <a:spAutoFit/>
          </a:bodyPr>
          <a:lstStyle/>
          <a:p>
            <a:r>
              <a:rPr lang="ja-JP" altLang="en-US" sz="1400" dirty="0"/>
              <a:t>展開された目的関数の</a:t>
            </a:r>
            <a:r>
              <a:rPr lang="en-US" altLang="ja-JP" sz="1400" dirty="0"/>
              <a:t>QUBO</a:t>
            </a:r>
            <a:r>
              <a:rPr lang="ja-JP" altLang="en-US" sz="1400" dirty="0"/>
              <a:t>行列</a:t>
            </a:r>
            <a:endParaRPr lang="zh-CN" altLang="en-US" sz="1400" dirty="0"/>
          </a:p>
        </p:txBody>
      </p:sp>
      <p:grpSp>
        <p:nvGrpSpPr>
          <p:cNvPr id="25" name="组合 24">
            <a:extLst>
              <a:ext uri="{FF2B5EF4-FFF2-40B4-BE49-F238E27FC236}">
                <a16:creationId xmlns:a16="http://schemas.microsoft.com/office/drawing/2014/main" id="{033061CB-399B-B72C-CB6F-6CA7B67BD9A7}"/>
              </a:ext>
            </a:extLst>
          </p:cNvPr>
          <p:cNvGrpSpPr/>
          <p:nvPr/>
        </p:nvGrpSpPr>
        <p:grpSpPr>
          <a:xfrm>
            <a:off x="5790457" y="5350776"/>
            <a:ext cx="2826103" cy="1300519"/>
            <a:chOff x="5724326" y="5590921"/>
            <a:chExt cx="2826103" cy="1300519"/>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𝑖</m:t>
                            </m:r>
                          </m:oMath>
                        </m:oMathPara>
                      </a14:m>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0" cy="369332"/>
                    </a:xfrm>
                    <a:prstGeom prst="rect">
                      <a:avLst/>
                    </a:prstGeom>
                    <a:blipFill>
                      <a:blip r:embed="rId4"/>
                      <a:stretch>
                        <a:fillRect l="-2000"/>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568DD0-904B-D488-60D7-01A061A7C3ED}"/>
                        </a:ext>
                      </a:extLst>
                    </p:cNvPr>
                    <p:cNvSpPr txBox="1"/>
                    <p:nvPr/>
                  </p:nvSpPr>
                  <p:spPr>
                    <a:xfrm>
                      <a:off x="8381783" y="5893234"/>
                      <a:ext cx="3937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𝑗</m:t>
                            </m:r>
                          </m:oMath>
                        </m:oMathPara>
                      </a14:m>
                      <a:endParaRPr lang="en-US" altLang="zh-CN" b="0" dirty="0">
                        <a:solidFill>
                          <a:schemeClr val="bg1"/>
                        </a:solidFill>
                      </a:endParaRPr>
                    </a:p>
                  </p:txBody>
                </p:sp>
              </mc:Choice>
              <mc:Fallback xmlns="">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3" y="5893234"/>
                      <a:ext cx="393700" cy="369332"/>
                    </a:xfrm>
                    <a:prstGeom prst="rect">
                      <a:avLst/>
                    </a:prstGeom>
                    <a:blipFill>
                      <a:blip r:embed="rId5"/>
                      <a:stretch>
                        <a:fillRect b="-13115"/>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6E4D12-6893-71AE-B665-5D7E932F2E29}"/>
                    </a:ext>
                  </a:extLst>
                </p:cNvPr>
                <p:cNvSpPr txBox="1"/>
                <p:nvPr/>
              </p:nvSpPr>
              <p:spPr>
                <a:xfrm>
                  <a:off x="6768082" y="5838243"/>
                  <a:ext cx="389787"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2" y="5838243"/>
                  <a:ext cx="389787" cy="299313"/>
                </a:xfrm>
                <a:prstGeom prst="rect">
                  <a:avLst/>
                </a:prstGeom>
                <a:blipFill>
                  <a:blip r:embed="rId6"/>
                  <a:stretch>
                    <a:fillRect l="-14063" r="-9375"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6463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𝑡</m:t>
                        </m:r>
                      </m:oMath>
                    </m:oMathPara>
                  </a14:m>
                  <a:endParaRPr lang="en-US" altLang="ja-JP" dirty="0"/>
                </a:p>
                <a:p>
                  <a:r>
                    <a:rPr lang="ja-JP" altLang="en-US" dirty="0"/>
                    <a:t>番目</a:t>
                  </a:r>
                  <a:endParaRPr lang="zh-CN" altLang="en-US" dirty="0"/>
                </a:p>
              </p:txBody>
            </p:sp>
          </mc:Choice>
          <mc:Fallback xmlns="">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646331" cy="646331"/>
                </a:xfrm>
                <a:prstGeom prst="rect">
                  <a:avLst/>
                </a:prstGeom>
                <a:blipFill>
                  <a:blip r:embed="rId7"/>
                  <a:stretch>
                    <a:fillRect l="-8491" r="-7547" b="-150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312DFC-717B-AA48-8E0F-91A5BA124494}"/>
                    </a:ext>
                  </a:extLst>
                </p:cNvPr>
                <p:cNvSpPr txBox="1"/>
                <p:nvPr/>
              </p:nvSpPr>
              <p:spPr>
                <a:xfrm>
                  <a:off x="7277260" y="6245109"/>
                  <a:ext cx="1273169" cy="64633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𝑡</m:t>
                            </m:r>
                            <m:r>
                              <a:rPr lang="en-US" altLang="ja-JP" i="1">
                                <a:latin typeface="Cambria Math" panose="02040503050406030204" pitchFamily="18" charset="0"/>
                              </a:rPr>
                              <m:t>+1</m:t>
                            </m:r>
                          </m:e>
                        </m:d>
                        <m:r>
                          <a:rPr lang="en-US" altLang="ja-JP" b="0" i="1" smtClean="0">
                            <a:latin typeface="Cambria Math" panose="02040503050406030204" pitchFamily="18" charset="0"/>
                          </a:rPr>
                          <m:t>%4</m:t>
                        </m:r>
                      </m:oMath>
                    </m:oMathPara>
                  </a14:m>
                  <a:endParaRPr lang="en-US" altLang="ja-JP" dirty="0"/>
                </a:p>
                <a:p>
                  <a:pPr algn="ctr"/>
                  <a:r>
                    <a:rPr lang="ja-JP" altLang="en-US" dirty="0"/>
                    <a:t>番目</a:t>
                  </a:r>
                  <a:endParaRPr lang="zh-CN" altLang="en-US" dirty="0"/>
                </a:p>
              </p:txBody>
            </p:sp>
          </mc:Choice>
          <mc:Fallback xmlns="">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7277260" y="6245109"/>
                  <a:ext cx="1273169" cy="646331"/>
                </a:xfrm>
                <a:prstGeom prst="rect">
                  <a:avLst/>
                </a:prstGeom>
                <a:blipFill>
                  <a:blip r:embed="rId8"/>
                  <a:stretch>
                    <a:fillRect b="-15094"/>
                  </a:stretch>
                </a:blipFill>
              </p:spPr>
              <p:txBody>
                <a:bodyPr/>
                <a:lstStyle/>
                <a:p>
                  <a:r>
                    <a:rPr lang="zh-CN" altLang="en-US">
                      <a:noFill/>
                    </a:rPr>
                    <a:t> </a:t>
                  </a:r>
                </a:p>
              </p:txBody>
            </p:sp>
          </mc:Fallback>
        </mc:AlternateContent>
      </p:grpSp>
      <p:pic>
        <p:nvPicPr>
          <p:cNvPr id="7" name="图形 6">
            <a:extLst>
              <a:ext uri="{FF2B5EF4-FFF2-40B4-BE49-F238E27FC236}">
                <a16:creationId xmlns:a16="http://schemas.microsoft.com/office/drawing/2014/main" id="{B7CBC520-B369-2DE2-AB10-D6E65FECAA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56588" y="1702024"/>
            <a:ext cx="6097023" cy="2972299"/>
          </a:xfrm>
          <a:prstGeom prst="rect">
            <a:avLst/>
          </a:prstGeom>
        </p:spPr>
      </p:pic>
    </p:spTree>
    <p:extLst>
      <p:ext uri="{BB962C8B-B14F-4D97-AF65-F5344CB8AC3E}">
        <p14:creationId xmlns:p14="http://schemas.microsoft.com/office/powerpoint/2010/main" val="540360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63082" y="1024727"/>
            <a:ext cx="6210959" cy="4308872"/>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r>
              <a:rPr lang="ja-JP" altLang="en-US" sz="1600" b="1" dirty="0"/>
              <a:t>制約条件から変換された</a:t>
            </a:r>
            <a:r>
              <a:rPr lang="en-US" altLang="ja-JP" sz="1600" b="1" dirty="0"/>
              <a:t>QUBO</a:t>
            </a:r>
            <a:r>
              <a:rPr lang="ja-JP" altLang="en-US" sz="1600" b="1" dirty="0"/>
              <a:t>式</a:t>
            </a:r>
            <a:endParaRPr lang="en-US" altLang="ja-JP" sz="1600" b="1" dirty="0"/>
          </a:p>
          <a:p>
            <a:r>
              <a:rPr lang="ja-JP" altLang="en-US" sz="1600" b="1" dirty="0"/>
              <a:t>①</a:t>
            </a:r>
            <a:r>
              <a:rPr lang="ja-JP" altLang="en-US" sz="1600" dirty="0"/>
              <a:t>各町は</a:t>
            </a:r>
            <a:r>
              <a:rPr lang="en-US" altLang="ja-JP" sz="1600" dirty="0"/>
              <a:t>1</a:t>
            </a:r>
            <a:r>
              <a:rPr lang="ja-JP" altLang="en-US" sz="1600" dirty="0"/>
              <a:t>回しか訪れてはいけない</a:t>
            </a:r>
            <a:endParaRPr lang="en-US" altLang="ja-JP"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r>
              <a:rPr lang="ja-JP" altLang="en-US" sz="1600" b="1" dirty="0"/>
              <a:t>②</a:t>
            </a:r>
            <a:r>
              <a:rPr lang="ja-JP" altLang="en-US" sz="1600" dirty="0"/>
              <a:t>同じタイミングに複数の町に行くことはできない</a:t>
            </a:r>
            <a:endParaRPr lang="en-US" altLang="ja-JP" sz="1600" dirty="0"/>
          </a:p>
          <a:p>
            <a:endParaRPr lang="en-US" altLang="zh-CN" sz="16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5E9D9BE-8F23-8990-FBBC-E5B16CEA831A}"/>
                  </a:ext>
                </a:extLst>
              </p:cNvPr>
              <p:cNvSpPr txBox="1"/>
              <p:nvPr/>
            </p:nvSpPr>
            <p:spPr>
              <a:xfrm>
                <a:off x="3922006" y="3138621"/>
                <a:ext cx="2457724" cy="338554"/>
              </a:xfrm>
              <a:prstGeom prst="rect">
                <a:avLst/>
              </a:prstGeom>
              <a:noFill/>
            </p:spPr>
            <p:txBody>
              <a:bodyPr wrap="none" rtlCol="0">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10" name="文本框 9">
                <a:extLst>
                  <a:ext uri="{FF2B5EF4-FFF2-40B4-BE49-F238E27FC236}">
                    <a16:creationId xmlns:a16="http://schemas.microsoft.com/office/drawing/2014/main" id="{A5E9D9BE-8F23-8990-FBBC-E5B16CEA831A}"/>
                  </a:ext>
                </a:extLst>
              </p:cNvPr>
              <p:cNvSpPr txBox="1">
                <a:spLocks noRot="1" noChangeAspect="1" noMove="1" noResize="1" noEditPoints="1" noAdjustHandles="1" noChangeArrowheads="1" noChangeShapeType="1" noTextEdit="1"/>
              </p:cNvSpPr>
              <p:nvPr/>
            </p:nvSpPr>
            <p:spPr>
              <a:xfrm>
                <a:off x="3922006" y="3138621"/>
                <a:ext cx="2457724" cy="338554"/>
              </a:xfrm>
              <a:prstGeom prst="rect">
                <a:avLst/>
              </a:prstGeom>
              <a:blipFill>
                <a:blip r:embed="rId2"/>
                <a:stretch>
                  <a:fillRect l="-1238"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E67FDA2-74BD-9F0B-77C5-4CC845E75217}"/>
                  </a:ext>
                </a:extLst>
              </p:cNvPr>
              <p:cNvSpPr txBox="1"/>
              <p:nvPr/>
            </p:nvSpPr>
            <p:spPr>
              <a:xfrm>
                <a:off x="3970417" y="3559122"/>
                <a:ext cx="2270657"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12" name="文本框 11">
                <a:extLst>
                  <a:ext uri="{FF2B5EF4-FFF2-40B4-BE49-F238E27FC236}">
                    <a16:creationId xmlns:a16="http://schemas.microsoft.com/office/drawing/2014/main" id="{6E67FDA2-74BD-9F0B-77C5-4CC845E75217}"/>
                  </a:ext>
                </a:extLst>
              </p:cNvPr>
              <p:cNvSpPr txBox="1">
                <a:spLocks noRot="1" noChangeAspect="1" noMove="1" noResize="1" noEditPoints="1" noAdjustHandles="1" noChangeArrowheads="1" noChangeShapeType="1" noTextEdit="1"/>
              </p:cNvSpPr>
              <p:nvPr/>
            </p:nvSpPr>
            <p:spPr>
              <a:xfrm>
                <a:off x="3970417" y="3559122"/>
                <a:ext cx="2270657" cy="69814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95206F4-8083-5989-D52F-105F58B9899D}"/>
                  </a:ext>
                </a:extLst>
              </p:cNvPr>
              <p:cNvSpPr txBox="1"/>
              <p:nvPr/>
            </p:nvSpPr>
            <p:spPr>
              <a:xfrm>
                <a:off x="3970417" y="5079620"/>
                <a:ext cx="2457724" cy="338554"/>
              </a:xfrm>
              <a:prstGeom prst="rect">
                <a:avLst/>
              </a:prstGeom>
              <a:noFill/>
            </p:spPr>
            <p:txBody>
              <a:bodyPr wrap="none" rtlCol="0">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21" name="文本框 20">
                <a:extLst>
                  <a:ext uri="{FF2B5EF4-FFF2-40B4-BE49-F238E27FC236}">
                    <a16:creationId xmlns:a16="http://schemas.microsoft.com/office/drawing/2014/main" id="{B95206F4-8083-5989-D52F-105F58B9899D}"/>
                  </a:ext>
                </a:extLst>
              </p:cNvPr>
              <p:cNvSpPr txBox="1">
                <a:spLocks noRot="1" noChangeAspect="1" noMove="1" noResize="1" noEditPoints="1" noAdjustHandles="1" noChangeArrowheads="1" noChangeShapeType="1" noTextEdit="1"/>
              </p:cNvSpPr>
              <p:nvPr/>
            </p:nvSpPr>
            <p:spPr>
              <a:xfrm>
                <a:off x="3970417" y="5079620"/>
                <a:ext cx="2457724" cy="338554"/>
              </a:xfrm>
              <a:prstGeom prst="rect">
                <a:avLst/>
              </a:prstGeom>
              <a:blipFill>
                <a:blip r:embed="rId4"/>
                <a:stretch>
                  <a:fillRect l="-1241"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3CB91AD-42AD-0155-AB51-3812EABA9990}"/>
                  </a:ext>
                </a:extLst>
              </p:cNvPr>
              <p:cNvSpPr txBox="1"/>
              <p:nvPr/>
            </p:nvSpPr>
            <p:spPr>
              <a:xfrm>
                <a:off x="3907915" y="5704138"/>
                <a:ext cx="2381839"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26" name="文本框 25">
                <a:extLst>
                  <a:ext uri="{FF2B5EF4-FFF2-40B4-BE49-F238E27FC236}">
                    <a16:creationId xmlns:a16="http://schemas.microsoft.com/office/drawing/2014/main" id="{B3CB91AD-42AD-0155-AB51-3812EABA9990}"/>
                  </a:ext>
                </a:extLst>
              </p:cNvPr>
              <p:cNvSpPr txBox="1">
                <a:spLocks noRot="1" noChangeAspect="1" noMove="1" noResize="1" noEditPoints="1" noAdjustHandles="1" noChangeArrowheads="1" noChangeShapeType="1" noTextEdit="1"/>
              </p:cNvSpPr>
              <p:nvPr/>
            </p:nvSpPr>
            <p:spPr>
              <a:xfrm>
                <a:off x="3907915" y="5704138"/>
                <a:ext cx="2381839" cy="69814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0D5F7DA-722D-737D-E35F-22ED6CA7E43F}"/>
                  </a:ext>
                </a:extLst>
              </p:cNvPr>
              <p:cNvSpPr txBox="1"/>
              <p:nvPr/>
            </p:nvSpPr>
            <p:spPr>
              <a:xfrm>
                <a:off x="7288312" y="3559122"/>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en-US" altLang="zh-CN" sz="1400" dirty="0"/>
              </a:p>
            </p:txBody>
          </p:sp>
        </mc:Choice>
        <mc:Fallback xmlns="">
          <p:sp>
            <p:nvSpPr>
              <p:cNvPr id="27" name="文本框 26">
                <a:extLst>
                  <a:ext uri="{FF2B5EF4-FFF2-40B4-BE49-F238E27FC236}">
                    <a16:creationId xmlns:a16="http://schemas.microsoft.com/office/drawing/2014/main" id="{E0D5F7DA-722D-737D-E35F-22ED6CA7E43F}"/>
                  </a:ext>
                </a:extLst>
              </p:cNvPr>
              <p:cNvSpPr txBox="1">
                <a:spLocks noRot="1" noChangeAspect="1" noMove="1" noResize="1" noEditPoints="1" noAdjustHandles="1" noChangeArrowheads="1" noChangeShapeType="1" noTextEdit="1"/>
              </p:cNvSpPr>
              <p:nvPr/>
            </p:nvSpPr>
            <p:spPr>
              <a:xfrm>
                <a:off x="7288312" y="3559122"/>
                <a:ext cx="1468351" cy="736099"/>
              </a:xfrm>
              <a:prstGeom prst="rect">
                <a:avLst/>
              </a:prstGeom>
              <a:blipFill>
                <a:blip r:embed="rId6"/>
                <a:stretch>
                  <a:fillRect/>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E5B159F9-59A4-6C96-421C-91F38C3FF81C}"/>
              </a:ext>
            </a:extLst>
          </p:cNvPr>
          <p:cNvGrpSpPr/>
          <p:nvPr/>
        </p:nvGrpSpPr>
        <p:grpSpPr>
          <a:xfrm>
            <a:off x="6289754" y="3616838"/>
            <a:ext cx="851311" cy="636886"/>
            <a:chOff x="7969718" y="2598389"/>
            <a:chExt cx="1453415" cy="789932"/>
          </a:xfrm>
        </p:grpSpPr>
        <p:sp>
          <p:nvSpPr>
            <p:cNvPr id="29" name="箭头: 右 28">
              <a:extLst>
                <a:ext uri="{FF2B5EF4-FFF2-40B4-BE49-F238E27FC236}">
                  <a16:creationId xmlns:a16="http://schemas.microsoft.com/office/drawing/2014/main" id="{5B44A5C1-9739-7891-4E53-863923760C6E}"/>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0" name="文本框 29">
              <a:extLst>
                <a:ext uri="{FF2B5EF4-FFF2-40B4-BE49-F238E27FC236}">
                  <a16:creationId xmlns:a16="http://schemas.microsoft.com/office/drawing/2014/main" id="{1511C821-A740-59EF-6A2B-33F6843A52D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1" name="文本框 30">
              <a:extLst>
                <a:ext uri="{FF2B5EF4-FFF2-40B4-BE49-F238E27FC236}">
                  <a16:creationId xmlns:a16="http://schemas.microsoft.com/office/drawing/2014/main" id="{D1C3F203-5255-92B5-4E43-1745391C16F5}"/>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0FD04853-B28E-FCCE-CD0F-8D08A8796117}"/>
                  </a:ext>
                </a:extLst>
              </p:cNvPr>
              <p:cNvSpPr txBox="1"/>
              <p:nvPr/>
            </p:nvSpPr>
            <p:spPr>
              <a:xfrm>
                <a:off x="7288312" y="5738385"/>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zh-CN" altLang="en-US" sz="1400" dirty="0"/>
              </a:p>
            </p:txBody>
          </p:sp>
        </mc:Choice>
        <mc:Fallback xmlns="">
          <p:sp>
            <p:nvSpPr>
              <p:cNvPr id="32" name="文本框 31">
                <a:extLst>
                  <a:ext uri="{FF2B5EF4-FFF2-40B4-BE49-F238E27FC236}">
                    <a16:creationId xmlns:a16="http://schemas.microsoft.com/office/drawing/2014/main" id="{0FD04853-B28E-FCCE-CD0F-8D08A8796117}"/>
                  </a:ext>
                </a:extLst>
              </p:cNvPr>
              <p:cNvSpPr txBox="1">
                <a:spLocks noRot="1" noChangeAspect="1" noMove="1" noResize="1" noEditPoints="1" noAdjustHandles="1" noChangeArrowheads="1" noChangeShapeType="1" noTextEdit="1"/>
              </p:cNvSpPr>
              <p:nvPr/>
            </p:nvSpPr>
            <p:spPr>
              <a:xfrm>
                <a:off x="7288312" y="5738385"/>
                <a:ext cx="1468351" cy="736099"/>
              </a:xfrm>
              <a:prstGeom prst="rect">
                <a:avLst/>
              </a:prstGeom>
              <a:blipFill>
                <a:blip r:embed="rId7"/>
                <a:stretch>
                  <a:fillRect/>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B2EC2472-93AF-EE61-4582-7D05A90E0096}"/>
              </a:ext>
            </a:extLst>
          </p:cNvPr>
          <p:cNvGrpSpPr/>
          <p:nvPr/>
        </p:nvGrpSpPr>
        <p:grpSpPr>
          <a:xfrm>
            <a:off x="6241074" y="5725100"/>
            <a:ext cx="851311" cy="636886"/>
            <a:chOff x="7969718" y="2598389"/>
            <a:chExt cx="1453415" cy="789932"/>
          </a:xfrm>
        </p:grpSpPr>
        <p:sp>
          <p:nvSpPr>
            <p:cNvPr id="34" name="箭头: 右 33">
              <a:extLst>
                <a:ext uri="{FF2B5EF4-FFF2-40B4-BE49-F238E27FC236}">
                  <a16:creationId xmlns:a16="http://schemas.microsoft.com/office/drawing/2014/main" id="{BCDBF3DF-3EEA-9FD9-878D-C51F4430A912}"/>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5" name="文本框 34">
              <a:extLst>
                <a:ext uri="{FF2B5EF4-FFF2-40B4-BE49-F238E27FC236}">
                  <a16:creationId xmlns:a16="http://schemas.microsoft.com/office/drawing/2014/main" id="{00D1E535-3A57-15AC-98DA-FF5C95323E9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6" name="文本框 35">
              <a:extLst>
                <a:ext uri="{FF2B5EF4-FFF2-40B4-BE49-F238E27FC236}">
                  <a16:creationId xmlns:a16="http://schemas.microsoft.com/office/drawing/2014/main" id="{D7A8E176-771C-6D4D-AE85-9E11E21662DE}"/>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p:sp>
        <p:nvSpPr>
          <p:cNvPr id="42" name="箭头: 右 41">
            <a:extLst>
              <a:ext uri="{FF2B5EF4-FFF2-40B4-BE49-F238E27FC236}">
                <a16:creationId xmlns:a16="http://schemas.microsoft.com/office/drawing/2014/main" id="{88F50966-06FE-977F-FA82-67D84FC75BF3}"/>
              </a:ext>
            </a:extLst>
          </p:cNvPr>
          <p:cNvSpPr/>
          <p:nvPr/>
        </p:nvSpPr>
        <p:spPr>
          <a:xfrm rot="1800000">
            <a:off x="8742319" y="420046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5" name="箭头: 右 44">
            <a:extLst>
              <a:ext uri="{FF2B5EF4-FFF2-40B4-BE49-F238E27FC236}">
                <a16:creationId xmlns:a16="http://schemas.microsoft.com/office/drawing/2014/main" id="{65CA9ABC-C414-3AA4-F4D6-61BA1A1A2198}"/>
              </a:ext>
            </a:extLst>
          </p:cNvPr>
          <p:cNvSpPr/>
          <p:nvPr/>
        </p:nvSpPr>
        <p:spPr>
          <a:xfrm rot="19800000">
            <a:off x="8803395" y="575140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30285EE-66CD-3DFB-37E3-0F9D4D22AF21}"/>
                  </a:ext>
                </a:extLst>
              </p:cNvPr>
              <p:cNvSpPr txBox="1"/>
              <p:nvPr/>
            </p:nvSpPr>
            <p:spPr>
              <a:xfrm>
                <a:off x="8871218" y="4688551"/>
                <a:ext cx="3320782" cy="782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200" b="0" i="1" smtClean="0">
                          <a:latin typeface="Cambria Math" panose="02040503050406030204" pitchFamily="18" charset="0"/>
                          <a:ea typeface="Cambria Math" panose="02040503050406030204" pitchFamily="18" charset="0"/>
                        </a:rPr>
                        <m:t>𝜆</m:t>
                      </m:r>
                      <m:d>
                        <m:dPr>
                          <m:ctrlPr>
                            <a:rPr lang="en-US" altLang="zh-CN" sz="1200" b="0" i="1" smtClean="0">
                              <a:latin typeface="Cambria Math" panose="02040503050406030204" pitchFamily="18" charset="0"/>
                              <a:ea typeface="Cambria Math" panose="02040503050406030204" pitchFamily="18" charset="0"/>
                            </a:rPr>
                          </m:ctrlPr>
                        </m:dPr>
                        <m:e>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r>
                            <a:rPr lang="en-US" altLang="zh-CN" sz="1200" b="0" i="1" smtClean="0">
                              <a:latin typeface="Cambria Math" panose="02040503050406030204" pitchFamily="18" charset="0"/>
                            </a:rPr>
                            <m:t>+</m:t>
                          </m:r>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e>
                      </m:d>
                    </m:oMath>
                  </m:oMathPara>
                </a14:m>
                <a:endParaRPr lang="zh-CN" altLang="en-US" sz="1200" dirty="0"/>
              </a:p>
            </p:txBody>
          </p:sp>
        </mc:Choice>
        <mc:Fallback xmlns="">
          <p:sp>
            <p:nvSpPr>
              <p:cNvPr id="47" name="文本框 46">
                <a:extLst>
                  <a:ext uri="{FF2B5EF4-FFF2-40B4-BE49-F238E27FC236}">
                    <a16:creationId xmlns:a16="http://schemas.microsoft.com/office/drawing/2014/main" id="{030285EE-66CD-3DFB-37E3-0F9D4D22AF21}"/>
                  </a:ext>
                </a:extLst>
              </p:cNvPr>
              <p:cNvSpPr txBox="1">
                <a:spLocks noRot="1" noChangeAspect="1" noMove="1" noResize="1" noEditPoints="1" noAdjustHandles="1" noChangeArrowheads="1" noChangeShapeType="1" noTextEdit="1"/>
              </p:cNvSpPr>
              <p:nvPr/>
            </p:nvSpPr>
            <p:spPr>
              <a:xfrm>
                <a:off x="8871218" y="4688551"/>
                <a:ext cx="3320782" cy="78213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ED47BB60-743A-1DE9-5C12-2546A448577D}"/>
                  </a:ext>
                </a:extLst>
              </p:cNvPr>
              <p:cNvSpPr txBox="1"/>
              <p:nvPr/>
            </p:nvSpPr>
            <p:spPr>
              <a:xfrm>
                <a:off x="7870683" y="264051"/>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49" name="文本框 48">
                <a:extLst>
                  <a:ext uri="{FF2B5EF4-FFF2-40B4-BE49-F238E27FC236}">
                    <a16:creationId xmlns:a16="http://schemas.microsoft.com/office/drawing/2014/main" id="{ED47BB60-743A-1DE9-5C12-2546A448577D}"/>
                  </a:ext>
                </a:extLst>
              </p:cNvPr>
              <p:cNvSpPr txBox="1">
                <a:spLocks noRot="1" noChangeAspect="1" noMove="1" noResize="1" noEditPoints="1" noAdjustHandles="1" noChangeArrowheads="1" noChangeShapeType="1" noTextEdit="1"/>
              </p:cNvSpPr>
              <p:nvPr/>
            </p:nvSpPr>
            <p:spPr>
              <a:xfrm>
                <a:off x="7870683" y="264051"/>
                <a:ext cx="4234471" cy="523220"/>
              </a:xfrm>
              <a:prstGeom prst="rect">
                <a:avLst/>
              </a:prstGeom>
              <a:blipFill>
                <a:blip r:embed="rId9"/>
                <a:stretch>
                  <a:fillRect l="-287" b="-10227"/>
                </a:stretch>
              </a:blipFill>
              <a:ln>
                <a:solidFill>
                  <a:schemeClr val="tx1"/>
                </a:solidFill>
              </a:ln>
            </p:spPr>
            <p:txBody>
              <a:bodyPr/>
              <a:lstStyle/>
              <a:p>
                <a:r>
                  <a:rPr lang="zh-CN" altLang="en-US">
                    <a:noFill/>
                  </a:rPr>
                  <a:t> </a:t>
                </a:r>
              </a:p>
            </p:txBody>
          </p:sp>
        </mc:Fallback>
      </mc:AlternateContent>
      <p:sp>
        <p:nvSpPr>
          <p:cNvPr id="52" name="文本框 51">
            <a:extLst>
              <a:ext uri="{FF2B5EF4-FFF2-40B4-BE49-F238E27FC236}">
                <a16:creationId xmlns:a16="http://schemas.microsoft.com/office/drawing/2014/main" id="{48282894-248A-AF1E-86D7-4C63685B3BB8}"/>
              </a:ext>
            </a:extLst>
          </p:cNvPr>
          <p:cNvSpPr txBox="1"/>
          <p:nvPr/>
        </p:nvSpPr>
        <p:spPr>
          <a:xfrm>
            <a:off x="5503200" y="1159367"/>
            <a:ext cx="1935145" cy="523220"/>
          </a:xfrm>
          <a:prstGeom prst="rect">
            <a:avLst/>
          </a:prstGeom>
          <a:noFill/>
        </p:spPr>
        <p:txBody>
          <a:bodyPr wrap="none" rtlCol="0">
            <a:spAutoFit/>
          </a:bodyPr>
          <a:lstStyle/>
          <a:p>
            <a:r>
              <a:rPr lang="ja-JP" altLang="en-US" sz="1400" dirty="0"/>
              <a:t>展開された</a:t>
            </a:r>
            <a:endParaRPr lang="en-US" altLang="ja-JP" sz="1400" dirty="0"/>
          </a:p>
          <a:p>
            <a:r>
              <a:rPr lang="ja-JP" altLang="en-US" sz="1400" dirty="0"/>
              <a:t>制約条件の</a:t>
            </a:r>
            <a:r>
              <a:rPr lang="en-US" altLang="ja-JP" sz="1400" dirty="0"/>
              <a:t>QUBO</a:t>
            </a:r>
            <a:r>
              <a:rPr lang="ja-JP" altLang="en-US" sz="1400" dirty="0"/>
              <a:t>行列</a:t>
            </a:r>
            <a:endParaRPr lang="zh-CN" altLang="en-US" sz="1400" dirty="0"/>
          </a:p>
        </p:txBody>
      </p:sp>
      <p:graphicFrame>
        <p:nvGraphicFramePr>
          <p:cNvPr id="44" name="表格 43">
            <a:extLst>
              <a:ext uri="{FF2B5EF4-FFF2-40B4-BE49-F238E27FC236}">
                <a16:creationId xmlns:a16="http://schemas.microsoft.com/office/drawing/2014/main" id="{9E84BCAC-71BE-6662-8079-D26477A7F93B}"/>
              </a:ext>
            </a:extLst>
          </p:cNvPr>
          <p:cNvGraphicFramePr>
            <a:graphicFrameLocks noGrp="1"/>
          </p:cNvGraphicFramePr>
          <p:nvPr>
            <p:extLst>
              <p:ext uri="{D42A27DB-BD31-4B8C-83A1-F6EECF244321}">
                <p14:modId xmlns:p14="http://schemas.microsoft.com/office/powerpoint/2010/main" val="2701767915"/>
              </p:ext>
            </p:extLst>
          </p:nvPr>
        </p:nvGraphicFramePr>
        <p:xfrm>
          <a:off x="477301" y="2882729"/>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3" name="矩形: 圆角 52">
            <a:extLst>
              <a:ext uri="{FF2B5EF4-FFF2-40B4-BE49-F238E27FC236}">
                <a16:creationId xmlns:a16="http://schemas.microsoft.com/office/drawing/2014/main" id="{577DB4AB-66B9-E076-EBB0-F4F147B5338C}"/>
              </a:ext>
            </a:extLst>
          </p:cNvPr>
          <p:cNvSpPr/>
          <p:nvPr/>
        </p:nvSpPr>
        <p:spPr>
          <a:xfrm>
            <a:off x="1203542" y="328623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5" name="矩形: 圆角 54">
            <a:extLst>
              <a:ext uri="{FF2B5EF4-FFF2-40B4-BE49-F238E27FC236}">
                <a16:creationId xmlns:a16="http://schemas.microsoft.com/office/drawing/2014/main" id="{65B55AC0-07FA-54A0-D616-9C211C068765}"/>
              </a:ext>
            </a:extLst>
          </p:cNvPr>
          <p:cNvSpPr/>
          <p:nvPr/>
        </p:nvSpPr>
        <p:spPr>
          <a:xfrm>
            <a:off x="1203542" y="364265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矩形: 圆角 55">
            <a:extLst>
              <a:ext uri="{FF2B5EF4-FFF2-40B4-BE49-F238E27FC236}">
                <a16:creationId xmlns:a16="http://schemas.microsoft.com/office/drawing/2014/main" id="{64B68A38-4AC9-6175-BEF5-3761E8114749}"/>
              </a:ext>
            </a:extLst>
          </p:cNvPr>
          <p:cNvSpPr/>
          <p:nvPr/>
        </p:nvSpPr>
        <p:spPr>
          <a:xfrm>
            <a:off x="1203542" y="399907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矩形: 圆角 56">
            <a:extLst>
              <a:ext uri="{FF2B5EF4-FFF2-40B4-BE49-F238E27FC236}">
                <a16:creationId xmlns:a16="http://schemas.microsoft.com/office/drawing/2014/main" id="{FD7F71B8-9814-C2B7-4D07-D9C2DB5095F1}"/>
              </a:ext>
            </a:extLst>
          </p:cNvPr>
          <p:cNvSpPr/>
          <p:nvPr/>
        </p:nvSpPr>
        <p:spPr>
          <a:xfrm>
            <a:off x="1203542" y="432685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58" name="表格 57">
            <a:extLst>
              <a:ext uri="{FF2B5EF4-FFF2-40B4-BE49-F238E27FC236}">
                <a16:creationId xmlns:a16="http://schemas.microsoft.com/office/drawing/2014/main" id="{4A1342A8-2A95-90EF-68F7-44E5AE68BFDC}"/>
              </a:ext>
            </a:extLst>
          </p:cNvPr>
          <p:cNvGraphicFramePr>
            <a:graphicFrameLocks noGrp="1"/>
          </p:cNvGraphicFramePr>
          <p:nvPr>
            <p:extLst>
              <p:ext uri="{D42A27DB-BD31-4B8C-83A1-F6EECF244321}">
                <p14:modId xmlns:p14="http://schemas.microsoft.com/office/powerpoint/2010/main" val="2329069853"/>
              </p:ext>
            </p:extLst>
          </p:nvPr>
        </p:nvGraphicFramePr>
        <p:xfrm>
          <a:off x="493000" y="505789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9" name="矩形: 圆角 58">
            <a:extLst>
              <a:ext uri="{FF2B5EF4-FFF2-40B4-BE49-F238E27FC236}">
                <a16:creationId xmlns:a16="http://schemas.microsoft.com/office/drawing/2014/main" id="{5536D013-5717-7E16-621B-2A1620E3A226}"/>
              </a:ext>
            </a:extLst>
          </p:cNvPr>
          <p:cNvSpPr/>
          <p:nvPr/>
        </p:nvSpPr>
        <p:spPr>
          <a:xfrm rot="5400000">
            <a:off x="86936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0" name="矩形: 圆角 59">
            <a:extLst>
              <a:ext uri="{FF2B5EF4-FFF2-40B4-BE49-F238E27FC236}">
                <a16:creationId xmlns:a16="http://schemas.microsoft.com/office/drawing/2014/main" id="{35981B48-599D-3DB6-13EA-ED191F2280B4}"/>
              </a:ext>
            </a:extLst>
          </p:cNvPr>
          <p:cNvSpPr/>
          <p:nvPr/>
        </p:nvSpPr>
        <p:spPr>
          <a:xfrm rot="5400000">
            <a:off x="154568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矩形: 圆角 60">
            <a:extLst>
              <a:ext uri="{FF2B5EF4-FFF2-40B4-BE49-F238E27FC236}">
                <a16:creationId xmlns:a16="http://schemas.microsoft.com/office/drawing/2014/main" id="{8F6E39A0-C47C-CFBF-5FC0-2E5F2ABD8C0C}"/>
              </a:ext>
            </a:extLst>
          </p:cNvPr>
          <p:cNvSpPr/>
          <p:nvPr/>
        </p:nvSpPr>
        <p:spPr>
          <a:xfrm rot="5400000">
            <a:off x="223957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2" name="矩形: 圆角 61">
            <a:extLst>
              <a:ext uri="{FF2B5EF4-FFF2-40B4-BE49-F238E27FC236}">
                <a16:creationId xmlns:a16="http://schemas.microsoft.com/office/drawing/2014/main" id="{815919CD-C9AA-049A-4AC4-D054793217A0}"/>
              </a:ext>
            </a:extLst>
          </p:cNvPr>
          <p:cNvSpPr/>
          <p:nvPr/>
        </p:nvSpPr>
        <p:spPr>
          <a:xfrm rot="5400000">
            <a:off x="292957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pic>
        <p:nvPicPr>
          <p:cNvPr id="6" name="图形 5">
            <a:extLst>
              <a:ext uri="{FF2B5EF4-FFF2-40B4-BE49-F238E27FC236}">
                <a16:creationId xmlns:a16="http://schemas.microsoft.com/office/drawing/2014/main" id="{5AB918EF-983D-B140-7F38-7D27A8227FF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66711" y="1151831"/>
            <a:ext cx="4706525" cy="2292759"/>
          </a:xfrm>
          <a:prstGeom prst="rect">
            <a:avLst/>
          </a:prstGeom>
        </p:spPr>
      </p:pic>
    </p:spTree>
    <p:extLst>
      <p:ext uri="{BB962C8B-B14F-4D97-AF65-F5344CB8AC3E}">
        <p14:creationId xmlns:p14="http://schemas.microsoft.com/office/powerpoint/2010/main" val="3084529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6" y="1108898"/>
                <a:ext cx="6210959" cy="2866875"/>
              </a:xfrm>
              <a:prstGeom prst="rect">
                <a:avLst/>
              </a:prstGeom>
              <a:noFill/>
            </p:spPr>
            <p:txBody>
              <a:bodyPr wrap="square">
                <a:spAutoFit/>
              </a:bodyPr>
              <a:lstStyle/>
              <a:p>
                <a:r>
                  <a:rPr lang="en-US" altLang="ja-JP" sz="1600" b="1" dirty="0"/>
                  <a:t>TSP</a:t>
                </a:r>
                <a:r>
                  <a:rPr lang="ja-JP" altLang="en-US" sz="1600" b="1" dirty="0"/>
                  <a:t>（巡回セールスマン）問題の</a:t>
                </a:r>
                <a:r>
                  <a:rPr lang="en-US" altLang="ja-JP" sz="1600" b="1" dirty="0"/>
                  <a:t>QUBO</a:t>
                </a:r>
                <a:r>
                  <a:rPr lang="ja-JP" altLang="en-US" sz="1600" b="1" dirty="0"/>
                  <a:t>モデル</a:t>
                </a:r>
                <a:endParaRPr lang="en-US" altLang="ja-JP" sz="1600" b="1" dirty="0"/>
              </a:p>
              <a:p>
                <a:endParaRPr lang="en-US" altLang="zh-CN" sz="1400" dirty="0"/>
              </a:p>
              <a:p>
                <a:r>
                  <a:rPr lang="en-US" altLang="ja-JP" sz="1400" dirty="0"/>
                  <a:t>TSP</a:t>
                </a:r>
                <a:r>
                  <a:rPr lang="ja-JP" altLang="en-US" sz="1400" dirty="0"/>
                  <a:t>問題の</a:t>
                </a:r>
                <a:r>
                  <a:rPr lang="en-US" altLang="ja-JP" sz="1400" dirty="0"/>
                  <a:t>QUBO</a:t>
                </a:r>
                <a:r>
                  <a:rPr lang="ja-JP" altLang="en-US" sz="1400" dirty="0"/>
                  <a:t>モデルは</a:t>
                </a:r>
                <a:r>
                  <a:rPr lang="en-US" altLang="ja-JP" sz="1400" dirty="0"/>
                  <a:t>2</a:t>
                </a:r>
                <a:r>
                  <a:rPr lang="ja-JP" altLang="en-US" sz="1400" dirty="0"/>
                  <a:t>部分から構成される</a:t>
                </a:r>
                <a:endParaRPr lang="en-US" altLang="ja-JP" sz="1400" dirty="0"/>
              </a:p>
              <a:p>
                <a:pPr marL="285750" indent="-285750">
                  <a:buFont typeface="Arial" panose="020B0604020202020204" pitchFamily="34" charset="0"/>
                  <a:buChar char="•"/>
                </a:pPr>
                <a:r>
                  <a:rPr lang="ja-JP" altLang="en-US" sz="1400" dirty="0"/>
                  <a:t>目的関数</a:t>
                </a:r>
                <a:endParaRPr lang="en-US" altLang="ja-JP" sz="1400" dirty="0"/>
              </a:p>
              <a:p>
                <a:pPr marL="285750" indent="-285750">
                  <a:buFont typeface="Arial" panose="020B0604020202020204" pitchFamily="34" charset="0"/>
                  <a:buChar char="•"/>
                </a:pP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r>
                  <a:rPr lang="ja-JP" altLang="en-US" sz="1400" dirty="0"/>
                  <a:t>目的関数　＋   </a:t>
                </a:r>
                <a14:m>
                  <m:oMath xmlns:m="http://schemas.openxmlformats.org/officeDocument/2006/math">
                    <m:r>
                      <a:rPr lang="ja-JP" altLang="en-US" sz="1400" i="1" smtClean="0">
                        <a:latin typeface="Cambria Math" panose="02040503050406030204" pitchFamily="18" charset="0"/>
                      </a:rPr>
                      <m:t>𝜆</m:t>
                    </m:r>
                  </m:oMath>
                </a14:m>
                <a:r>
                  <a:rPr lang="en-US" altLang="ja-JP" sz="1400" dirty="0"/>
                  <a:t>*</a:t>
                </a: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pPr/>
                <a14:m>
                  <m:oMathPara xmlns:m="http://schemas.openxmlformats.org/officeDocument/2006/math">
                    <m:oMathParaPr>
                      <m:jc m:val="centerGroup"/>
                    </m:oMathParaPr>
                    <m:oMath xmlns:m="http://schemas.openxmlformats.org/officeDocument/2006/math">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e>
                                      </m:d>
                                      <m:r>
                                        <a:rPr lang="en-US" altLang="zh-CN" sz="1400" i="1">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4</m:t>
                                      </m:r>
                                    </m:sub>
                                  </m:sSub>
                                </m:e>
                              </m:nary>
                            </m:e>
                          </m:nary>
                        </m:e>
                      </m:nary>
                      <m:r>
                        <a:rPr lang="en-US" altLang="zh-CN" sz="1400" b="0" i="1" smtClean="0">
                          <a:latin typeface="Cambria Math" panose="02040503050406030204" pitchFamily="18" charset="0"/>
                          <a:ea typeface="Cambria Math" panose="02040503050406030204" pitchFamily="18" charset="0"/>
                        </a:rPr>
                        <m:t>+</m:t>
                      </m:r>
                      <m:r>
                        <a:rPr lang="zh-CN" altLang="en-US" sz="1400" b="0" i="1" smtClean="0">
                          <a:latin typeface="Cambria Math" panose="02040503050406030204" pitchFamily="18" charset="0"/>
                          <a:ea typeface="Cambria Math" panose="02040503050406030204" pitchFamily="18" charset="0"/>
                        </a:rPr>
                        <m:t>𝜆</m:t>
                      </m:r>
                      <m:d>
                        <m:dPr>
                          <m:ctrlPr>
                            <a:rPr lang="en-US" altLang="zh-CN" sz="1400" b="0" i="1" smtClean="0">
                              <a:latin typeface="Cambria Math" panose="02040503050406030204" pitchFamily="18" charset="0"/>
                              <a:ea typeface="Cambria Math" panose="02040503050406030204" pitchFamily="18" charset="0"/>
                            </a:rPr>
                          </m:ctrlPr>
                        </m:dPr>
                        <m:e>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r>
                            <a:rPr lang="en-US" altLang="zh-CN" sz="1400" b="0" i="1" smtClean="0">
                              <a:latin typeface="Cambria Math" panose="02040503050406030204" pitchFamily="18" charset="0"/>
                            </a:rPr>
                            <m:t>+</m:t>
                          </m:r>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e>
                      </m:d>
                    </m:oMath>
                  </m:oMathPara>
                </a14:m>
                <a:endParaRPr lang="en-US" altLang="zh-CN" sz="1400" dirty="0"/>
              </a:p>
              <a:p>
                <a:endParaRPr lang="en-US" altLang="zh-CN" sz="14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6" y="1108898"/>
                <a:ext cx="6210959" cy="2866875"/>
              </a:xfrm>
              <a:prstGeom prst="rect">
                <a:avLst/>
              </a:prstGeom>
              <a:blipFill>
                <a:blip r:embed="rId2"/>
                <a:stretch>
                  <a:fillRect l="-491" t="-638"/>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CAA0A34A-EAF9-251B-41A9-2E64D349092F}"/>
              </a:ext>
            </a:extLst>
          </p:cNvPr>
          <p:cNvSpPr txBox="1"/>
          <p:nvPr/>
        </p:nvSpPr>
        <p:spPr>
          <a:xfrm>
            <a:off x="0" y="4326454"/>
            <a:ext cx="1502334" cy="523220"/>
          </a:xfrm>
          <a:prstGeom prst="rect">
            <a:avLst/>
          </a:prstGeom>
          <a:noFill/>
        </p:spPr>
        <p:txBody>
          <a:bodyPr wrap="none" rtlCol="0">
            <a:spAutoFit/>
          </a:bodyPr>
          <a:lstStyle/>
          <a:p>
            <a:r>
              <a:rPr lang="ja-JP" altLang="en-US" sz="1400" dirty="0"/>
              <a:t>展開された</a:t>
            </a:r>
            <a:endParaRPr lang="en-US" altLang="ja-JP" sz="1400" dirty="0"/>
          </a:p>
          <a:p>
            <a:r>
              <a:rPr lang="en-US" altLang="ja-JP" sz="1400" dirty="0"/>
              <a:t>TSP</a:t>
            </a:r>
            <a:r>
              <a:rPr lang="ja-JP" altLang="en-US" sz="1400" dirty="0"/>
              <a:t>の</a:t>
            </a:r>
            <a:r>
              <a:rPr lang="en-US" altLang="ja-JP" sz="1400" dirty="0"/>
              <a:t>QUBO</a:t>
            </a:r>
            <a:r>
              <a:rPr lang="ja-JP" altLang="en-US" sz="1400" dirty="0"/>
              <a:t>行列</a:t>
            </a:r>
            <a:endParaRPr lang="zh-CN" altLang="en-US" sz="1400" dirty="0"/>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E3B1FA0F-2391-23DA-4D31-EAE017537444}"/>
                  </a:ext>
                </a:extLst>
              </p:cNvPr>
              <p:cNvSpPr txBox="1"/>
              <p:nvPr/>
            </p:nvSpPr>
            <p:spPr>
              <a:xfrm>
                <a:off x="7483656" y="1175373"/>
                <a:ext cx="4314001" cy="3108543"/>
              </a:xfrm>
              <a:prstGeom prst="rect">
                <a:avLst/>
              </a:prstGeom>
              <a:noFill/>
            </p:spPr>
            <p:txBody>
              <a:bodyPr wrap="none" rtlCol="0">
                <a:spAutoFit/>
              </a:bodyPr>
              <a:lstStyle/>
              <a:p>
                <a:r>
                  <a:rPr lang="ja-JP" altLang="en-US" sz="1400" dirty="0"/>
                  <a:t>目的関数は全部二次項</a:t>
                </a:r>
                <a:endParaRPr lang="en-US" altLang="ja-JP" sz="1400" dirty="0"/>
              </a:p>
              <a:p>
                <a:endParaRPr lang="en-US" altLang="ja-JP" sz="1400" dirty="0"/>
              </a:p>
              <a:p>
                <a:r>
                  <a:rPr lang="ja-JP" altLang="en-US" sz="1400" dirty="0"/>
                  <a:t>町</a:t>
                </a:r>
                <a:r>
                  <a:rPr lang="ja-JP" altLang="en-US" sz="1400" b="1" dirty="0"/>
                  <a:t>四つ</a:t>
                </a:r>
                <a:r>
                  <a:rPr lang="ja-JP" altLang="en-US" sz="1400" dirty="0"/>
                  <a:t>あるインスタンス</a:t>
                </a:r>
                <a:endParaRPr lang="en-US" altLang="ja-JP" sz="1400" dirty="0"/>
              </a:p>
              <a:p>
                <a:r>
                  <a:rPr lang="ja-JP" altLang="en-US" sz="1400" b="1" dirty="0">
                    <a:solidFill>
                      <a:srgbClr val="FF0000"/>
                    </a:solidFill>
                  </a:rPr>
                  <a:t>二次項の個数</a:t>
                </a:r>
                <a:r>
                  <a:rPr lang="ja-JP" altLang="en-US" sz="1400" dirty="0"/>
                  <a:t>：</a:t>
                </a:r>
                <a14:m>
                  <m:oMath xmlns:m="http://schemas.openxmlformats.org/officeDocument/2006/math">
                    <m:r>
                      <a:rPr lang="en-US" altLang="ja-JP" sz="1400" b="0" i="1" smtClean="0">
                        <a:solidFill>
                          <a:schemeClr val="tx1"/>
                        </a:solidFill>
                        <a:latin typeface="Cambria Math" panose="02040503050406030204" pitchFamily="18" charset="0"/>
                      </a:rPr>
                      <m:t>96</m:t>
                    </m:r>
                  </m:oMath>
                </a14:m>
                <a:endParaRPr lang="en-US" altLang="ja-JP" sz="1400" dirty="0">
                  <a:solidFill>
                    <a:schemeClr val="tx1"/>
                  </a:solidFill>
                </a:endParaRPr>
              </a:p>
              <a:p>
                <a:endParaRPr lang="en-US" altLang="zh-CN" sz="1400" dirty="0"/>
              </a:p>
              <a:p>
                <a:r>
                  <a:rPr lang="ja-JP" altLang="en-US" sz="1400" dirty="0"/>
                  <a:t>町</a:t>
                </a:r>
                <a14:m>
                  <m:oMath xmlns:m="http://schemas.openxmlformats.org/officeDocument/2006/math">
                    <m:r>
                      <a:rPr lang="en-US" altLang="ja-JP" sz="1400" b="1" i="1" smtClean="0">
                        <a:latin typeface="Cambria Math" panose="02040503050406030204" pitchFamily="18" charset="0"/>
                      </a:rPr>
                      <m:t>𝒏</m:t>
                    </m:r>
                  </m:oMath>
                </a14:m>
                <a:r>
                  <a:rPr lang="ja-JP" altLang="en-US" sz="1400" dirty="0"/>
                  <a:t>個あるインスタンスで</a:t>
                </a:r>
                <a:endParaRPr lang="en-US" altLang="ja-JP" sz="1400" dirty="0"/>
              </a:p>
              <a:p>
                <a:r>
                  <a:rPr lang="ja-JP" altLang="en-US" sz="1400" b="1" dirty="0">
                    <a:solidFill>
                      <a:srgbClr val="FF0000"/>
                    </a:solidFill>
                  </a:rPr>
                  <a:t>二次項の個数</a:t>
                </a:r>
                <a:r>
                  <a:rPr lang="ja-JP" altLang="en-US" sz="1400" dirty="0"/>
                  <a:t>：</a:t>
                </a:r>
                <a14:m>
                  <m:oMath xmlns:m="http://schemas.openxmlformats.org/officeDocument/2006/math">
                    <m:r>
                      <a:rPr lang="en-US" altLang="ja-JP" sz="1400" b="0" i="0" smtClean="0">
                        <a:latin typeface="Cambria Math" panose="02040503050406030204" pitchFamily="18" charset="0"/>
                      </a:rPr>
                      <m:t>2</m:t>
                    </m:r>
                    <m:sSup>
                      <m:sSupPr>
                        <m:ctrlPr>
                          <a:rPr lang="en-US" altLang="ja-JP" sz="1400" i="1" smtClean="0">
                            <a:latin typeface="Cambria Math" panose="02040503050406030204" pitchFamily="18" charset="0"/>
                          </a:rPr>
                        </m:ctrlPr>
                      </m:sSupPr>
                      <m:e>
                        <m:r>
                          <a:rPr lang="en-US" altLang="ja-JP" sz="1400" b="0" i="1" smtClean="0">
                            <a:latin typeface="Cambria Math" panose="02040503050406030204" pitchFamily="18" charset="0"/>
                          </a:rPr>
                          <m:t>𝑛</m:t>
                        </m:r>
                      </m:e>
                      <m:sup>
                        <m:r>
                          <a:rPr lang="en-US" altLang="ja-JP" sz="1400" b="0" i="1" smtClean="0">
                            <a:latin typeface="Cambria Math" panose="02040503050406030204" pitchFamily="18" charset="0"/>
                          </a:rPr>
                          <m:t>2</m:t>
                        </m:r>
                      </m:sup>
                    </m:sSup>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𝑛</m:t>
                        </m:r>
                        <m:r>
                          <a:rPr lang="en-US" altLang="ja-JP" sz="1400" b="0" i="1" smtClean="0">
                            <a:latin typeface="Cambria Math" panose="02040503050406030204" pitchFamily="18" charset="0"/>
                          </a:rPr>
                          <m:t>−1</m:t>
                        </m:r>
                      </m:e>
                    </m:d>
                  </m:oMath>
                </a14:m>
                <a:endParaRPr lang="en-US" altLang="ja-JP" sz="1400" b="0" dirty="0"/>
              </a:p>
              <a:p>
                <a:endParaRPr lang="en-US" altLang="zh-CN" sz="1400" dirty="0"/>
              </a:p>
              <a:p>
                <a:r>
                  <a:rPr lang="ja-JP" altLang="en-US" sz="1400" dirty="0"/>
                  <a:t>インスタンスのサイズが大きくなるに連れて</a:t>
                </a:r>
                <a:endParaRPr lang="en-US" altLang="ja-JP" sz="1400" dirty="0"/>
              </a:p>
              <a:p>
                <a:r>
                  <a:rPr lang="ja-JP" altLang="en-US" sz="1400" dirty="0"/>
                  <a:t>目的関数の二次項の個数が爆発的に増える</a:t>
                </a:r>
                <a:endParaRPr lang="en-US" altLang="ja-JP" sz="1400" dirty="0"/>
              </a:p>
              <a:p>
                <a:endParaRPr lang="en-US" altLang="zh-CN" sz="1400" dirty="0"/>
              </a:p>
              <a:p>
                <a:r>
                  <a:rPr lang="ja-JP" altLang="en-US" sz="1400" dirty="0"/>
                  <a:t>ボロノイ図とドロネー三角分割を利用して</a:t>
                </a:r>
                <a:endParaRPr lang="en-US" altLang="ja-JP" sz="1400" dirty="0"/>
              </a:p>
              <a:p>
                <a:r>
                  <a:rPr lang="ja-JP" altLang="en-US" sz="1400" dirty="0"/>
                  <a:t>通常の完全グラフから</a:t>
                </a:r>
                <a:r>
                  <a:rPr lang="ja-JP" altLang="en-US" sz="1400" b="1" dirty="0"/>
                  <a:t>辺を削除</a:t>
                </a:r>
                <a:r>
                  <a:rPr lang="ja-JP" altLang="en-US" sz="1400" dirty="0"/>
                  <a:t>して</a:t>
                </a:r>
                <a:endParaRPr lang="en-US" altLang="ja-JP" sz="1400" dirty="0"/>
              </a:p>
              <a:p>
                <a:r>
                  <a:rPr lang="ja-JP" altLang="en-US" sz="1400" dirty="0"/>
                  <a:t>目的関数の二次項の個数を削減する手法を提案する</a:t>
                </a:r>
                <a:endParaRPr lang="en-US" altLang="zh-CN" sz="1400" dirty="0"/>
              </a:p>
            </p:txBody>
          </p:sp>
        </mc:Choice>
        <mc:Fallback>
          <p:sp>
            <p:nvSpPr>
              <p:cNvPr id="4" name="文本框 3">
                <a:extLst>
                  <a:ext uri="{FF2B5EF4-FFF2-40B4-BE49-F238E27FC236}">
                    <a16:creationId xmlns:a16="http://schemas.microsoft.com/office/drawing/2014/main" id="{E3B1FA0F-2391-23DA-4D31-EAE017537444}"/>
                  </a:ext>
                </a:extLst>
              </p:cNvPr>
              <p:cNvSpPr txBox="1">
                <a:spLocks noRot="1" noChangeAspect="1" noMove="1" noResize="1" noEditPoints="1" noAdjustHandles="1" noChangeArrowheads="1" noChangeShapeType="1" noTextEdit="1"/>
              </p:cNvSpPr>
              <p:nvPr/>
            </p:nvSpPr>
            <p:spPr>
              <a:xfrm>
                <a:off x="7483656" y="1175373"/>
                <a:ext cx="4314001" cy="3108543"/>
              </a:xfrm>
              <a:prstGeom prst="rect">
                <a:avLst/>
              </a:prstGeom>
              <a:blipFill>
                <a:blip r:embed="rId3"/>
                <a:stretch>
                  <a:fillRect l="-424" t="-392" b="-980"/>
                </a:stretch>
              </a:blipFill>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id="{56ACA10C-1CAE-E1B8-656A-F4F1EAC409A2}"/>
              </a:ext>
            </a:extLst>
          </p:cNvPr>
          <p:cNvGrpSpPr/>
          <p:nvPr/>
        </p:nvGrpSpPr>
        <p:grpSpPr>
          <a:xfrm>
            <a:off x="7483656" y="4892990"/>
            <a:ext cx="1488199" cy="1221609"/>
            <a:chOff x="886691" y="3441643"/>
            <a:chExt cx="1907308" cy="1565640"/>
          </a:xfrm>
        </p:grpSpPr>
        <p:sp>
          <p:nvSpPr>
            <p:cNvPr id="11" name="椭圆 10">
              <a:extLst>
                <a:ext uri="{FF2B5EF4-FFF2-40B4-BE49-F238E27FC236}">
                  <a16:creationId xmlns:a16="http://schemas.microsoft.com/office/drawing/2014/main" id="{36580053-405B-1B94-24A8-9F4CAFF46446}"/>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2" name="椭圆 11">
              <a:extLst>
                <a:ext uri="{FF2B5EF4-FFF2-40B4-BE49-F238E27FC236}">
                  <a16:creationId xmlns:a16="http://schemas.microsoft.com/office/drawing/2014/main" id="{B66BE2C1-4C31-DC85-5EF4-D7168829A27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A4E8CB4-CE72-CFA8-EADA-9602C76CF36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6" name="椭圆 15">
              <a:extLst>
                <a:ext uri="{FF2B5EF4-FFF2-40B4-BE49-F238E27FC236}">
                  <a16:creationId xmlns:a16="http://schemas.microsoft.com/office/drawing/2014/main" id="{B7EE2D9C-8188-C486-93F4-C665A8995C16}"/>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7" name="椭圆 16">
              <a:extLst>
                <a:ext uri="{FF2B5EF4-FFF2-40B4-BE49-F238E27FC236}">
                  <a16:creationId xmlns:a16="http://schemas.microsoft.com/office/drawing/2014/main" id="{7201586E-BE6A-22F9-6953-85362CC4CD3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8" name="直接连接符 17">
              <a:extLst>
                <a:ext uri="{FF2B5EF4-FFF2-40B4-BE49-F238E27FC236}">
                  <a16:creationId xmlns:a16="http://schemas.microsoft.com/office/drawing/2014/main" id="{12E6EDA2-7A53-AAF2-9004-BA3C5A126B0D}"/>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769FE1B8-EED5-43D1-D44C-1EA5A271A9EC}"/>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00A6516D-2F9E-C5BF-B2F4-6A6A0BCD2D7B}"/>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E48CFEB-C640-9427-8D29-27A1ED6F7057}"/>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A558977-82D1-9E07-63C8-5EDF14474174}"/>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6D4E051-0F0C-FE39-9CC2-065CBC295F59}"/>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2172522-559E-ED73-B6B6-EC3C087A651E}"/>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17CB9E6-73EF-93C2-90ED-75C7625B63EA}"/>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AF0C619B-5D69-16B2-DAA4-08AA30C4B1FE}"/>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2BB87613-89E3-5BF0-FD9A-9CE440A30EFF}"/>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94CBE8D1-F7DA-7315-7282-FAF99D2CF558}"/>
              </a:ext>
            </a:extLst>
          </p:cNvPr>
          <p:cNvGrpSpPr/>
          <p:nvPr/>
        </p:nvGrpSpPr>
        <p:grpSpPr>
          <a:xfrm>
            <a:off x="10554747" y="4849674"/>
            <a:ext cx="1488199" cy="1221609"/>
            <a:chOff x="886691" y="3441643"/>
            <a:chExt cx="1907308" cy="1565640"/>
          </a:xfrm>
        </p:grpSpPr>
        <p:sp>
          <p:nvSpPr>
            <p:cNvPr id="29" name="椭圆 28">
              <a:extLst>
                <a:ext uri="{FF2B5EF4-FFF2-40B4-BE49-F238E27FC236}">
                  <a16:creationId xmlns:a16="http://schemas.microsoft.com/office/drawing/2014/main" id="{C7A59F48-3159-850C-3EE0-B324A4CC04E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0" name="椭圆 29">
              <a:extLst>
                <a:ext uri="{FF2B5EF4-FFF2-40B4-BE49-F238E27FC236}">
                  <a16:creationId xmlns:a16="http://schemas.microsoft.com/office/drawing/2014/main" id="{0F742717-75CB-23CE-5AB5-F760841905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1" name="椭圆 30">
              <a:extLst>
                <a:ext uri="{FF2B5EF4-FFF2-40B4-BE49-F238E27FC236}">
                  <a16:creationId xmlns:a16="http://schemas.microsoft.com/office/drawing/2014/main" id="{F83269B0-64E2-173A-553C-AF673F34C69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2" name="椭圆 31">
              <a:extLst>
                <a:ext uri="{FF2B5EF4-FFF2-40B4-BE49-F238E27FC236}">
                  <a16:creationId xmlns:a16="http://schemas.microsoft.com/office/drawing/2014/main" id="{55B25E53-7E39-BA19-10CD-A645C1DE5D40}"/>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3" name="椭圆 32">
              <a:extLst>
                <a:ext uri="{FF2B5EF4-FFF2-40B4-BE49-F238E27FC236}">
                  <a16:creationId xmlns:a16="http://schemas.microsoft.com/office/drawing/2014/main" id="{82358993-BF1D-2989-306A-C30A97F734D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4" name="直接连接符 33">
              <a:extLst>
                <a:ext uri="{FF2B5EF4-FFF2-40B4-BE49-F238E27FC236}">
                  <a16:creationId xmlns:a16="http://schemas.microsoft.com/office/drawing/2014/main" id="{62D4CD7C-B9B6-7E26-8DF5-D365B1A0FC85}"/>
                </a:ext>
              </a:extLst>
            </p:cNvPr>
            <p:cNvCxnSpPr>
              <a:cxnSpLocks/>
              <a:stCxn id="29" idx="5"/>
              <a:endCxn id="31"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DD5CBE-0410-E686-2090-FD0AF9DA36AF}"/>
                </a:ext>
              </a:extLst>
            </p:cNvPr>
            <p:cNvCxnSpPr>
              <a:stCxn id="29" idx="5"/>
              <a:endCxn id="32"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E4A89C51-1899-4791-9EEF-048E3E5443A1}"/>
                </a:ext>
              </a:extLst>
            </p:cNvPr>
            <p:cNvCxnSpPr>
              <a:stCxn id="29" idx="5"/>
              <a:endCxn id="30"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0B5C3B6F-982C-669B-5BC1-7467C1911902}"/>
                </a:ext>
              </a:extLst>
            </p:cNvPr>
            <p:cNvCxnSpPr>
              <a:stCxn id="29" idx="5"/>
              <a:endCxn id="33"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7D0AD569-38EB-C898-C706-B28C2C23D416}"/>
                </a:ext>
              </a:extLst>
            </p:cNvPr>
            <p:cNvCxnSpPr>
              <a:stCxn id="31" idx="3"/>
              <a:endCxn id="32"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4FCE6E0-DAE8-958F-0DD8-CBC32624EA62}"/>
                </a:ext>
              </a:extLst>
            </p:cNvPr>
            <p:cNvCxnSpPr>
              <a:stCxn id="31" idx="3"/>
              <a:endCxn id="30"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9F18D3D6-ACD8-86D9-FBA8-F14F2224F9D0}"/>
                </a:ext>
              </a:extLst>
            </p:cNvPr>
            <p:cNvCxnSpPr>
              <a:stCxn id="31" idx="3"/>
              <a:endCxn id="33"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B02635F9-7051-7C03-5EEA-417F1A4CA6FB}"/>
                </a:ext>
              </a:extLst>
            </p:cNvPr>
            <p:cNvCxnSpPr>
              <a:stCxn id="32" idx="1"/>
              <a:endCxn id="30"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F45811E5-DA6F-4A60-B8FB-BA3B5FF1841D}"/>
                </a:ext>
              </a:extLst>
            </p:cNvPr>
            <p:cNvCxnSpPr>
              <a:stCxn id="32" idx="1"/>
              <a:endCxn id="33"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A6192DFF-C360-363F-314A-B2F957BE3CD5}"/>
                </a:ext>
              </a:extLst>
            </p:cNvPr>
            <p:cNvCxnSpPr>
              <a:stCxn id="30" idx="0"/>
              <a:endCxn id="33"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3A2F33BC-12AF-4F9E-4EEB-8BDDA3AA676D}"/>
              </a:ext>
            </a:extLst>
          </p:cNvPr>
          <p:cNvGrpSpPr/>
          <p:nvPr/>
        </p:nvGrpSpPr>
        <p:grpSpPr>
          <a:xfrm>
            <a:off x="8969674" y="5082220"/>
            <a:ext cx="1620957" cy="729351"/>
            <a:chOff x="8969674" y="4777294"/>
            <a:chExt cx="1620957" cy="729351"/>
          </a:xfrm>
        </p:grpSpPr>
        <p:sp>
          <p:nvSpPr>
            <p:cNvPr id="44" name="箭头: 右 43">
              <a:extLst>
                <a:ext uri="{FF2B5EF4-FFF2-40B4-BE49-F238E27FC236}">
                  <a16:creationId xmlns:a16="http://schemas.microsoft.com/office/drawing/2014/main" id="{F67407B1-B3F9-A935-8474-4D457223DD62}"/>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D842522B-62AF-E35F-EF96-E047C4F085C9}"/>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6" name="文本框 45">
              <a:extLst>
                <a:ext uri="{FF2B5EF4-FFF2-40B4-BE49-F238E27FC236}">
                  <a16:creationId xmlns:a16="http://schemas.microsoft.com/office/drawing/2014/main" id="{B8F62F5E-0D68-492F-F983-CC3B03549BB4}"/>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8" name="文本框 47">
            <a:extLst>
              <a:ext uri="{FF2B5EF4-FFF2-40B4-BE49-F238E27FC236}">
                <a16:creationId xmlns:a16="http://schemas.microsoft.com/office/drawing/2014/main" id="{0A60BC88-7F96-BF77-9900-AE09883C3131}"/>
              </a:ext>
            </a:extLst>
          </p:cNvPr>
          <p:cNvSpPr txBox="1"/>
          <p:nvPr/>
        </p:nvSpPr>
        <p:spPr>
          <a:xfrm>
            <a:off x="7806771" y="6250498"/>
            <a:ext cx="1082348" cy="307777"/>
          </a:xfrm>
          <a:prstGeom prst="rect">
            <a:avLst/>
          </a:prstGeom>
          <a:noFill/>
        </p:spPr>
        <p:txBody>
          <a:bodyPr wrap="none" rtlCol="0">
            <a:spAutoFit/>
          </a:bodyPr>
          <a:lstStyle/>
          <a:p>
            <a:r>
              <a:rPr lang="ja-JP" altLang="en-US" sz="1400" dirty="0"/>
              <a:t>完全グラフ</a:t>
            </a:r>
            <a:endParaRPr lang="zh-CN" altLang="en-US" sz="1400" dirty="0"/>
          </a:p>
        </p:txBody>
      </p:sp>
      <p:sp>
        <p:nvSpPr>
          <p:cNvPr id="49" name="文本框 48">
            <a:extLst>
              <a:ext uri="{FF2B5EF4-FFF2-40B4-BE49-F238E27FC236}">
                <a16:creationId xmlns:a16="http://schemas.microsoft.com/office/drawing/2014/main" id="{61A3620F-7E8C-6656-973D-4E5AB7B53FDC}"/>
              </a:ext>
            </a:extLst>
          </p:cNvPr>
          <p:cNvSpPr txBox="1"/>
          <p:nvPr/>
        </p:nvSpPr>
        <p:spPr>
          <a:xfrm>
            <a:off x="10900765" y="6133646"/>
            <a:ext cx="1082348" cy="523220"/>
          </a:xfrm>
          <a:prstGeom prst="rect">
            <a:avLst/>
          </a:prstGeom>
          <a:noFill/>
        </p:spPr>
        <p:txBody>
          <a:bodyPr wrap="none" rtlCol="0">
            <a:spAutoFit/>
          </a:bodyPr>
          <a:lstStyle/>
          <a:p>
            <a:r>
              <a:rPr lang="ja-JP" altLang="en-US" sz="1400" dirty="0"/>
              <a:t>制限された</a:t>
            </a:r>
            <a:endParaRPr lang="en-US" altLang="ja-JP" sz="1400" dirty="0"/>
          </a:p>
          <a:p>
            <a:r>
              <a:rPr lang="ja-JP" altLang="en-US" sz="1400" dirty="0"/>
              <a:t>グラフ</a:t>
            </a:r>
            <a:endParaRPr lang="zh-CN" altLang="en-US" sz="1400" dirty="0"/>
          </a:p>
        </p:txBody>
      </p:sp>
      <p:pic>
        <p:nvPicPr>
          <p:cNvPr id="7" name="图形 6">
            <a:extLst>
              <a:ext uri="{FF2B5EF4-FFF2-40B4-BE49-F238E27FC236}">
                <a16:creationId xmlns:a16="http://schemas.microsoft.com/office/drawing/2014/main" id="{41B36B8B-E808-9C5A-A67F-23D9DEB0E8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4172" y="3900585"/>
            <a:ext cx="5868445" cy="2858782"/>
          </a:xfrm>
          <a:prstGeom prst="rect">
            <a:avLst/>
          </a:prstGeom>
        </p:spPr>
      </p:pic>
    </p:spTree>
    <p:extLst>
      <p:ext uri="{BB962C8B-B14F-4D97-AF65-F5344CB8AC3E}">
        <p14:creationId xmlns:p14="http://schemas.microsoft.com/office/powerpoint/2010/main" val="246781812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3591</TotalTime>
  <Words>3027</Words>
  <Application>Microsoft Office PowerPoint</Application>
  <PresentationFormat>宽屏</PresentationFormat>
  <Paragraphs>952</Paragraphs>
  <Slides>24</Slides>
  <Notes>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vt:i4>
      </vt:variant>
    </vt:vector>
  </HeadingPairs>
  <TitlesOfParts>
    <vt:vector size="34"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量子アニーラのトポロジー</vt:lpstr>
      <vt:lpstr>マイナー埋め込み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劉　崇玖</cp:lastModifiedBy>
  <cp:revision>143</cp:revision>
  <dcterms:created xsi:type="dcterms:W3CDTF">2024-08-23T05:41:13Z</dcterms:created>
  <dcterms:modified xsi:type="dcterms:W3CDTF">2025-01-21T13:22:12Z</dcterms:modified>
</cp:coreProperties>
</file>